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0"/>
  </p:notesMasterIdLst>
  <p:sldIdLst>
    <p:sldId id="2142533748" r:id="rId2"/>
    <p:sldId id="2142533818" r:id="rId3"/>
    <p:sldId id="2142533801" r:id="rId4"/>
    <p:sldId id="2142533750" r:id="rId5"/>
    <p:sldId id="2142533803" r:id="rId6"/>
    <p:sldId id="2142533804" r:id="rId7"/>
    <p:sldId id="2142533805" r:id="rId8"/>
    <p:sldId id="2142533753" r:id="rId9"/>
    <p:sldId id="2142533754" r:id="rId10"/>
    <p:sldId id="2142533735" r:id="rId11"/>
    <p:sldId id="2142533747" r:id="rId12"/>
    <p:sldId id="2142533746" r:id="rId13"/>
    <p:sldId id="2142533755" r:id="rId14"/>
    <p:sldId id="2142533817" r:id="rId15"/>
    <p:sldId id="2142533756" r:id="rId16"/>
    <p:sldId id="2142533761" r:id="rId17"/>
    <p:sldId id="2142533757" r:id="rId18"/>
    <p:sldId id="2142533426" r:id="rId19"/>
    <p:sldId id="2142533816" r:id="rId20"/>
    <p:sldId id="2142533764" r:id="rId21"/>
    <p:sldId id="2142533763" r:id="rId22"/>
    <p:sldId id="2142533766" r:id="rId23"/>
    <p:sldId id="2142533767" r:id="rId24"/>
    <p:sldId id="2142533768" r:id="rId25"/>
    <p:sldId id="2142533813" r:id="rId26"/>
    <p:sldId id="2142533809" r:id="rId27"/>
    <p:sldId id="2142533810" r:id="rId28"/>
    <p:sldId id="2142533719" r:id="rId29"/>
    <p:sldId id="2142533708" r:id="rId30"/>
    <p:sldId id="2142533721" r:id="rId31"/>
    <p:sldId id="2142533723" r:id="rId32"/>
    <p:sldId id="2142533722" r:id="rId33"/>
    <p:sldId id="2142533718" r:id="rId34"/>
    <p:sldId id="2142533709" r:id="rId35"/>
    <p:sldId id="2142533712" r:id="rId36"/>
    <p:sldId id="2142533713" r:id="rId37"/>
    <p:sldId id="2142533714" r:id="rId38"/>
    <p:sldId id="2142533716" r:id="rId39"/>
    <p:sldId id="2142533724" r:id="rId40"/>
    <p:sldId id="2142533720" r:id="rId41"/>
    <p:sldId id="2142533725" r:id="rId42"/>
    <p:sldId id="2142533726" r:id="rId43"/>
    <p:sldId id="2142533727" r:id="rId44"/>
    <p:sldId id="2142533728" r:id="rId45"/>
    <p:sldId id="2142533814" r:id="rId46"/>
    <p:sldId id="2142533710" r:id="rId47"/>
    <p:sldId id="2142533819" r:id="rId48"/>
    <p:sldId id="2142533820" r:id="rId49"/>
    <p:sldId id="2142533825" r:id="rId50"/>
    <p:sldId id="2142533730" r:id="rId51"/>
    <p:sldId id="2142533737" r:id="rId52"/>
    <p:sldId id="2142533731" r:id="rId53"/>
    <p:sldId id="2142533738" r:id="rId54"/>
    <p:sldId id="2142533739" r:id="rId55"/>
    <p:sldId id="2142533740" r:id="rId56"/>
    <p:sldId id="2142533741" r:id="rId57"/>
    <p:sldId id="2142533822" r:id="rId58"/>
    <p:sldId id="2142533823" r:id="rId59"/>
    <p:sldId id="2142533806" r:id="rId60"/>
    <p:sldId id="2142533807" r:id="rId61"/>
    <p:sldId id="2142533808" r:id="rId62"/>
    <p:sldId id="2142533742" r:id="rId63"/>
    <p:sldId id="2142533736" r:id="rId64"/>
    <p:sldId id="2142533826" r:id="rId65"/>
    <p:sldId id="2142533828" r:id="rId66"/>
    <p:sldId id="2142533745" r:id="rId67"/>
    <p:sldId id="2142533772" r:id="rId68"/>
    <p:sldId id="2142533760" r:id="rId6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FF9A53-BAF9-4D39-B805-49231A36DBD7}" type="datetimeFigureOut">
              <a:rPr lang="zh-TW" altLang="en-US" smtClean="0"/>
              <a:t>2024/5/2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BDBD7D-8C62-4215-837E-17D24B989E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0262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4036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這個目標函數試圖最小化兩個部分的和：第一部分是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12∥�∥221​∥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，它代表模型的複雜度，其中 ∥�∥∥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∥ 是權重向量的 �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範數，這一項也被稱作正則化項。最小化權重向量的 �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範數有助於防止模型過擬合，確保模型的泛化能力。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第二部分是 �∑�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=1�(��+��∗)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∑</a:t>
            </a:r>
            <a:r>
              <a:rPr lang="en-US" altLang="zh-TW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TW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ξi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en-US" altLang="zh-TW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ξi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∗​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，其中 �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是一個調節參數，它平衡了正則化項和損失項的重要性。��</a:t>
            </a:r>
            <a:r>
              <a:rPr lang="en-US" altLang="zh-TW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ξi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 和 ��∗</a:t>
            </a:r>
            <a:r>
              <a:rPr lang="en-US" altLang="zh-TW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ξi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∗​ 是松弛變量（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slack variables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），它們用於衡量數據點的預測值與實際值之間的誤差；這些變量允許某些數據點可以位於「街道」的邊界或錯誤的一側。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171D2F-9304-4D2D-8539-2B59454F65DC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1591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這個目標函數試圖最小化兩個部分的和：第一部分是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12∥�∥221​∥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，它代表模型的複雜度，其中 ∥�∥∥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∥ 是權重向量的 �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範數，這一項也被稱作正則化項。最小化權重向量的 �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範數有助於防止模型過擬合，確保模型的泛化能力。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第二部分是 �∑�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=1�(��+��∗)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∑</a:t>
            </a:r>
            <a:r>
              <a:rPr lang="en-US" altLang="zh-TW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TW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ξi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en-US" altLang="zh-TW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ξi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∗​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，其中 �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是一個調節參數，它平衡了正則化項和損失項的重要性。��</a:t>
            </a:r>
            <a:r>
              <a:rPr lang="en-US" altLang="zh-TW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ξi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 和 ��∗</a:t>
            </a:r>
            <a:r>
              <a:rPr lang="en-US" altLang="zh-TW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ξi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∗​ 是松弛變量（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slack variables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），它們用於衡量數據點的預測值與實際值之間的誤差；這些變量允許某些數據點可以位於「街道」的邊界或錯誤的一側。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171D2F-9304-4D2D-8539-2B59454F65DC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37505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11285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5637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3413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2887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24468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71738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17981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9869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73040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47316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45047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47887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73293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68343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53094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360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90163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6982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9197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5287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2917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5063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2024/5/2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A890134-0E62-9687-3C51-990201B410A5}"/>
              </a:ext>
            </a:extLst>
          </p:cNvPr>
          <p:cNvSpPr/>
          <p:nvPr userDrawn="1"/>
        </p:nvSpPr>
        <p:spPr>
          <a:xfrm>
            <a:off x="-24938" y="273683"/>
            <a:ext cx="116378" cy="623455"/>
          </a:xfrm>
          <a:prstGeom prst="rect">
            <a:avLst/>
          </a:prstGeom>
          <a:solidFill>
            <a:srgbClr val="AA9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954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419" y="365126"/>
            <a:ext cx="10515163" cy="77787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內容版面配置區 2"/>
          <p:cNvSpPr>
            <a:spLocks noGrp="1"/>
          </p:cNvSpPr>
          <p:nvPr>
            <p:ph sz="half" idx="1"/>
          </p:nvPr>
        </p:nvSpPr>
        <p:spPr>
          <a:xfrm>
            <a:off x="838418" y="1253331"/>
            <a:ext cx="5219472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3"/>
          <p:cNvSpPr>
            <a:spLocks noGrp="1"/>
          </p:cNvSpPr>
          <p:nvPr>
            <p:ph sz="half" idx="2"/>
          </p:nvPr>
        </p:nvSpPr>
        <p:spPr>
          <a:xfrm>
            <a:off x="6134110" y="1253331"/>
            <a:ext cx="5219472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6E7C5C5-DDBE-4FD3-252A-FB3E2896BC4B}"/>
              </a:ext>
            </a:extLst>
          </p:cNvPr>
          <p:cNvSpPr/>
          <p:nvPr userDrawn="1"/>
        </p:nvSpPr>
        <p:spPr>
          <a:xfrm>
            <a:off x="-24938" y="273683"/>
            <a:ext cx="116378" cy="623455"/>
          </a:xfrm>
          <a:prstGeom prst="rect">
            <a:avLst/>
          </a:prstGeom>
          <a:solidFill>
            <a:srgbClr val="AA9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3228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8A54C8D-7080-BC5C-993A-270862287F17}"/>
              </a:ext>
            </a:extLst>
          </p:cNvPr>
          <p:cNvSpPr/>
          <p:nvPr userDrawn="1"/>
        </p:nvSpPr>
        <p:spPr>
          <a:xfrm>
            <a:off x="-24938" y="273683"/>
            <a:ext cx="116378" cy="623455"/>
          </a:xfrm>
          <a:prstGeom prst="rect">
            <a:avLst/>
          </a:prstGeom>
          <a:solidFill>
            <a:srgbClr val="AA9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5866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49004" y="241556"/>
            <a:ext cx="11358143" cy="777875"/>
          </a:xfrm>
        </p:spPr>
        <p:txBody>
          <a:bodyPr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9004" y="1392488"/>
            <a:ext cx="11358143" cy="43513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A6D637-2A31-7166-B824-3A190E52C60D}"/>
              </a:ext>
            </a:extLst>
          </p:cNvPr>
          <p:cNvSpPr/>
          <p:nvPr userDrawn="1"/>
        </p:nvSpPr>
        <p:spPr>
          <a:xfrm>
            <a:off x="-24938" y="273683"/>
            <a:ext cx="116378" cy="623455"/>
          </a:xfrm>
          <a:prstGeom prst="rect">
            <a:avLst/>
          </a:prstGeom>
          <a:solidFill>
            <a:srgbClr val="AA9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2460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C13B5E-C645-401B-8340-9A1734BD8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A7B6C3B-3114-4A14-96D3-66A012591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BF6D5-B0EE-4EC6-AF49-7DDCDB9CB89A}" type="datetime1">
              <a:rPr lang="zh-TW" altLang="en-US" smtClean="0"/>
              <a:t>2024/5/2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1EA1334-9E43-4005-B976-A31FF2CC1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E971B3-8839-43F2-937A-8B66C8492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8F4F8-DAA4-4245-948B-669BB66088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8346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E3F26AA5-37F1-E779-C3CA-675ED39C26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63251" y="90891"/>
            <a:ext cx="682811" cy="68281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433210-8B0A-C64E-1831-2C0BA62B65A8}"/>
              </a:ext>
            </a:extLst>
          </p:cNvPr>
          <p:cNvSpPr/>
          <p:nvPr userDrawn="1"/>
        </p:nvSpPr>
        <p:spPr>
          <a:xfrm>
            <a:off x="0" y="6337300"/>
            <a:ext cx="12192000" cy="5207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TW" sz="900"/>
          </a:p>
        </p:txBody>
      </p:sp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93E973A5-5263-8E02-69EB-80539EA404E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419" y="365125"/>
            <a:ext cx="10515163" cy="13255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id="{9DAFC519-F678-885D-E0DD-E5F546122D1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419" y="1825625"/>
            <a:ext cx="1051516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/>
              <a:t>Click to edit Master text styles</a:t>
            </a:r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6E58D89-23F0-5FA3-8653-39139D05459A}"/>
              </a:ext>
            </a:extLst>
          </p:cNvPr>
          <p:cNvCxnSpPr>
            <a:cxnSpLocks noChangeAspect="1"/>
          </p:cNvCxnSpPr>
          <p:nvPr userDrawn="1"/>
        </p:nvCxnSpPr>
        <p:spPr>
          <a:xfrm>
            <a:off x="758125" y="6578563"/>
            <a:ext cx="0" cy="143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TextBox 23">
            <a:extLst>
              <a:ext uri="{FF2B5EF4-FFF2-40B4-BE49-F238E27FC236}">
                <a16:creationId xmlns:a16="http://schemas.microsoft.com/office/drawing/2014/main" id="{B4C955E5-E786-ACDE-18FA-866C91B20F3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57453" y="6446044"/>
            <a:ext cx="352945" cy="276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2" tIns="45711" rIns="91422" bIns="45711">
            <a:spAutoFit/>
          </a:bodyPr>
          <a:lstStyle/>
          <a:p>
            <a:pPr algn="ctr"/>
            <a:fld id="{B137C29A-0912-4B9D-B63A-7EE0D168282D}" type="slidenum">
              <a:rPr lang="id-ID" altLang="zh-TW" sz="12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pPr algn="ctr"/>
              <a:t>‹#›</a:t>
            </a:fld>
            <a:endParaRPr lang="id-ID" altLang="zh-TW" sz="12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033" name="文字方塊 2">
            <a:extLst>
              <a:ext uri="{FF2B5EF4-FFF2-40B4-BE49-F238E27FC236}">
                <a16:creationId xmlns:a16="http://schemas.microsoft.com/office/drawing/2014/main" id="{BDDECC3E-4DCB-7F34-9F52-35B9C2E6337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021754" y="6425407"/>
            <a:ext cx="43318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kumimoji="1" lang="zh-TW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桑尼數據科學版權所有 保留一切權利</a:t>
            </a:r>
            <a:endParaRPr kumimoji="1" lang="en-US" altLang="zh-TW" sz="10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r"/>
            <a:r>
              <a:rPr kumimoji="1" lang="en-US" altLang="zh-TW" sz="10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© 2024 SUNNY DATA SCIENCE. All rights reserved</a:t>
            </a:r>
            <a:endParaRPr kumimoji="1" lang="zh-TW" altLang="en-US" sz="10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1" name="圖片 10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03EEB0C0-4280-8DEC-D409-91128A8F0B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222143"/>
            <a:ext cx="880395" cy="880395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8C8D3311-5B2F-DECC-2760-17645E9F91AC}"/>
              </a:ext>
            </a:extLst>
          </p:cNvPr>
          <p:cNvSpPr txBox="1"/>
          <p:nvPr userDrawn="1"/>
        </p:nvSpPr>
        <p:spPr>
          <a:xfrm>
            <a:off x="758124" y="6515363"/>
            <a:ext cx="4331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桑尼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 </a:t>
            </a:r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iSpan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資展國際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數據科學領導品牌</a:t>
            </a:r>
          </a:p>
        </p:txBody>
      </p:sp>
    </p:spTree>
    <p:extLst>
      <p:ext uri="{BB962C8B-B14F-4D97-AF65-F5344CB8AC3E}">
        <p14:creationId xmlns:p14="http://schemas.microsoft.com/office/powerpoint/2010/main" val="4101844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dt="0"/>
  <p:txStyles>
    <p:titleStyle>
      <a:lvl1pPr algn="ctr" defTabSz="91360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kern="1200" spc="150">
          <a:solidFill>
            <a:srgbClr val="36363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1pPr>
      <a:lvl2pPr algn="ctr" defTabSz="91360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36363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2pPr>
      <a:lvl3pPr algn="ctr" defTabSz="91360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36363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3pPr>
      <a:lvl4pPr algn="ctr" defTabSz="91360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36363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4pPr>
      <a:lvl5pPr algn="ctr" defTabSz="91360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36363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5pPr>
      <a:lvl6pPr marL="228600" algn="l" defTabSz="913607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Lato Light" panose="020F0302020204030204" pitchFamily="34" charset="0"/>
          <a:ea typeface="Lato Light" panose="020F0302020204030204" pitchFamily="34" charset="0"/>
          <a:cs typeface="Lato Light" panose="020F0302020204030204" pitchFamily="34" charset="0"/>
        </a:defRPr>
      </a:lvl6pPr>
      <a:lvl7pPr marL="457200" algn="l" defTabSz="913607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Lato Light" panose="020F0302020204030204" pitchFamily="34" charset="0"/>
          <a:ea typeface="Lato Light" panose="020F0302020204030204" pitchFamily="34" charset="0"/>
          <a:cs typeface="Lato Light" panose="020F0302020204030204" pitchFamily="34" charset="0"/>
        </a:defRPr>
      </a:lvl7pPr>
      <a:lvl8pPr marL="685800" algn="l" defTabSz="913607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Lato Light" panose="020F0302020204030204" pitchFamily="34" charset="0"/>
          <a:ea typeface="Lato Light" panose="020F0302020204030204" pitchFamily="34" charset="0"/>
          <a:cs typeface="Lato Light" panose="020F0302020204030204" pitchFamily="34" charset="0"/>
        </a:defRPr>
      </a:lvl8pPr>
      <a:lvl9pPr marL="914400" algn="l" defTabSz="913607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Lato Light" panose="020F0302020204030204" pitchFamily="34" charset="0"/>
          <a:ea typeface="Lato Light" panose="020F0302020204030204" pitchFamily="34" charset="0"/>
          <a:cs typeface="Lato Light" panose="020F0302020204030204" pitchFamily="34" charset="0"/>
        </a:defRPr>
      </a:lvl9pPr>
    </p:titleStyle>
    <p:bodyStyle>
      <a:lvl1pPr algn="l" defTabSz="913607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sz="2000" kern="1200">
          <a:solidFill>
            <a:srgbClr val="56585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1pPr>
      <a:lvl2pPr marL="456407" algn="l" defTabSz="913607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600" kern="1200">
          <a:solidFill>
            <a:srgbClr val="56585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2pPr>
      <a:lvl3pPr marL="913607" algn="l" defTabSz="913607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200" kern="1200">
          <a:solidFill>
            <a:srgbClr val="56585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3pPr>
      <a:lvl4pPr marL="1370807" algn="l" defTabSz="913607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000" kern="1200">
          <a:solidFill>
            <a:srgbClr val="56585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4pPr>
      <a:lvl5pPr marL="1828007" algn="l" defTabSz="913607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000" kern="1200">
          <a:solidFill>
            <a:srgbClr val="56585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shisharora2204/logistic-regression-maximum-likelihood-estimation-gradient-descent-a7962a452332" TargetMode="External"/><Relationship Id="rId2" Type="http://schemas.openxmlformats.org/officeDocument/2006/relationships/hyperlink" Target="https://ycc.idv.tw/deep-dl_2.html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shisharora2204/logistic-regression-maximum-likelihood-estimation-gradient-descent-a7962a452332" TargetMode="External"/><Relationship Id="rId2" Type="http://schemas.openxmlformats.org/officeDocument/2006/relationships/hyperlink" Target="https://ycc.idv.tw/deep-dl_2.html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5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38.png"/><Relationship Id="rId5" Type="http://schemas.openxmlformats.org/officeDocument/2006/relationships/image" Target="../media/image53.png"/><Relationship Id="rId15" Type="http://schemas.openxmlformats.org/officeDocument/2006/relationships/image" Target="../media/image61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49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microsoft.com/office/2007/relationships/hdphoto" Target="../media/hdphoto3.wdp"/><Relationship Id="rId5" Type="http://schemas.openxmlformats.org/officeDocument/2006/relationships/image" Target="../media/image53.png"/><Relationship Id="rId10" Type="http://schemas.openxmlformats.org/officeDocument/2006/relationships/image" Target="../media/image63.png"/><Relationship Id="rId4" Type="http://schemas.openxmlformats.org/officeDocument/2006/relationships/image" Target="../media/image52.png"/><Relationship Id="rId9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3.png"/><Relationship Id="rId3" Type="http://schemas.openxmlformats.org/officeDocument/2006/relationships/image" Target="../media/image49.png"/><Relationship Id="rId7" Type="http://schemas.openxmlformats.org/officeDocument/2006/relationships/image" Target="../media/image55.png"/><Relationship Id="rId12" Type="http://schemas.microsoft.com/office/2007/relationships/hdphoto" Target="../media/hdphoto2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62.png"/><Relationship Id="rId5" Type="http://schemas.openxmlformats.org/officeDocument/2006/relationships/image" Target="../media/image53.png"/><Relationship Id="rId10" Type="http://schemas.openxmlformats.org/officeDocument/2006/relationships/image" Target="../media/image65.png"/><Relationship Id="rId4" Type="http://schemas.openxmlformats.org/officeDocument/2006/relationships/image" Target="../media/image52.png"/><Relationship Id="rId9" Type="http://schemas.microsoft.com/office/2007/relationships/hdphoto" Target="../media/hdphoto4.wdp"/><Relationship Id="rId14" Type="http://schemas.microsoft.com/office/2007/relationships/hdphoto" Target="../media/hdphoto3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6.png"/><Relationship Id="rId7" Type="http://schemas.microsoft.com/office/2007/relationships/hdphoto" Target="../media/hdphoto5.wd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1.png"/><Relationship Id="rId4" Type="http://schemas.openxmlformats.org/officeDocument/2006/relationships/image" Target="../media/image77.png"/><Relationship Id="rId9" Type="http://schemas.microsoft.com/office/2007/relationships/hdphoto" Target="../media/hdphoto6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microsoft.com/office/2007/relationships/hdphoto" Target="../media/hdphoto7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ankitksharma/svm-37753690" TargetMode="External"/><Relationship Id="rId2" Type="http://schemas.openxmlformats.org/officeDocument/2006/relationships/hyperlink" Target="https://builtin.com/articles/feature-engineering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zhuanlan.zhihu.com/p/104383162" TargetMode="External"/><Relationship Id="rId5" Type="http://schemas.openxmlformats.org/officeDocument/2006/relationships/hyperlink" Target="https://maniksonituts.medium.com/what-is-kernel-support-vector-machine-svm-2685d2dec4fa" TargetMode="External"/><Relationship Id="rId4" Type="http://schemas.openxmlformats.org/officeDocument/2006/relationships/hyperlink" Target="https://www.cs.toronto.edu/~urtasun/courses/CSC411_Fall16/16_svm.pdf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2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CU.Datascientist/python%E5%AD%B8%E7%BF%92%E7%AD%86%E8%A8%98-%E6%B1%BA%E7%AD%96%E6%A8%B9-decision-tree-b9acf11f0f84" TargetMode="External"/><Relationship Id="rId2" Type="http://schemas.openxmlformats.org/officeDocument/2006/relationships/hyperlink" Target="https://medium.com/@nikitamalviya/demystifying-cross-entropy-a-key-concept-for-understanding-classification-in-machine-learning-84efb0842fbd" TargetMode="Externa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3734FD2-73D3-4049-AC04-BCE7F55CAD84}"/>
              </a:ext>
            </a:extLst>
          </p:cNvPr>
          <p:cNvSpPr/>
          <p:nvPr/>
        </p:nvSpPr>
        <p:spPr>
          <a:xfrm>
            <a:off x="441854" y="592667"/>
            <a:ext cx="11294534" cy="5220101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F7CAA645-91AA-4E0E-B640-779DE359254B}"/>
              </a:ext>
            </a:extLst>
          </p:cNvPr>
          <p:cNvCxnSpPr>
            <a:cxnSpLocks/>
          </p:cNvCxnSpPr>
          <p:nvPr/>
        </p:nvCxnSpPr>
        <p:spPr>
          <a:xfrm>
            <a:off x="441854" y="1250619"/>
            <a:ext cx="1473201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2B8DE8BA-B7E5-4C0C-B429-ABE34C611A07}"/>
              </a:ext>
            </a:extLst>
          </p:cNvPr>
          <p:cNvSpPr/>
          <p:nvPr/>
        </p:nvSpPr>
        <p:spPr>
          <a:xfrm>
            <a:off x="306388" y="812800"/>
            <a:ext cx="1608667" cy="437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</a:rPr>
              <a:t>Agenda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C476520-0084-4FC1-B5E2-21ADB7A9F6B5}"/>
              </a:ext>
            </a:extLst>
          </p:cNvPr>
          <p:cNvSpPr/>
          <p:nvPr/>
        </p:nvSpPr>
        <p:spPr>
          <a:xfrm>
            <a:off x="602707" y="1813909"/>
            <a:ext cx="1092201" cy="437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01</a:t>
            </a:r>
            <a:endParaRPr kumimoji="0" lang="zh-TW" altLang="en-US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6650688-780F-48D6-8B2C-FF68ACED1FBC}"/>
              </a:ext>
            </a:extLst>
          </p:cNvPr>
          <p:cNvSpPr/>
          <p:nvPr/>
        </p:nvSpPr>
        <p:spPr>
          <a:xfrm>
            <a:off x="602707" y="2530900"/>
            <a:ext cx="1092201" cy="437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02</a:t>
            </a:r>
            <a:endParaRPr kumimoji="0" lang="zh-TW" altLang="en-US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標題 3">
            <a:extLst>
              <a:ext uri="{FF2B5EF4-FFF2-40B4-BE49-F238E27FC236}">
                <a16:creationId xmlns:a16="http://schemas.microsoft.com/office/drawing/2014/main" id="{E79FB052-4C24-4FE3-9BA5-3298670AD885}"/>
              </a:ext>
            </a:extLst>
          </p:cNvPr>
          <p:cNvSpPr txBox="1">
            <a:spLocks/>
          </p:cNvSpPr>
          <p:nvPr/>
        </p:nvSpPr>
        <p:spPr bwMode="auto">
          <a:xfrm>
            <a:off x="1654925" y="2413330"/>
            <a:ext cx="5090312" cy="696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ctr" anchorCtr="0" compatLnSpc="1">
            <a:prstTxWarp prst="textNoShape">
              <a:avLst/>
            </a:prstTxWarp>
          </a:bodyPr>
          <a:lstStyle>
            <a:lvl1pPr algn="dist">
              <a:lnSpc>
                <a:spcPct val="90000"/>
              </a:lnSpc>
              <a:defRPr sz="4400" b="1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Narrow" panose="020B0604020202020204" pitchFamily="34" charset="0"/>
              </a:defRPr>
            </a:lvl1pPr>
            <a:lvl2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5pPr>
            <a:lvl6pPr marL="4572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9144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13716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18288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737572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K-Nearest Neighbors (K-NN)</a:t>
            </a:r>
          </a:p>
        </p:txBody>
      </p:sp>
      <p:sp>
        <p:nvSpPr>
          <p:cNvPr id="10" name="標題 3">
            <a:extLst>
              <a:ext uri="{FF2B5EF4-FFF2-40B4-BE49-F238E27FC236}">
                <a16:creationId xmlns:a16="http://schemas.microsoft.com/office/drawing/2014/main" id="{07462397-5994-983F-6AE1-01FDDC48C490}"/>
              </a:ext>
            </a:extLst>
          </p:cNvPr>
          <p:cNvSpPr txBox="1">
            <a:spLocks/>
          </p:cNvSpPr>
          <p:nvPr/>
        </p:nvSpPr>
        <p:spPr bwMode="auto">
          <a:xfrm>
            <a:off x="1654925" y="1686150"/>
            <a:ext cx="5090312" cy="696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ctr" anchorCtr="0" compatLnSpc="1">
            <a:prstTxWarp prst="textNoShape">
              <a:avLst/>
            </a:prstTxWarp>
          </a:bodyPr>
          <a:lstStyle>
            <a:lvl1pPr algn="dist">
              <a:lnSpc>
                <a:spcPct val="90000"/>
              </a:lnSpc>
              <a:defRPr sz="4400" b="1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Narrow" panose="020B0604020202020204" pitchFamily="34" charset="0"/>
              </a:defRPr>
            </a:lvl1pPr>
            <a:lvl2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5pPr>
            <a:lvl6pPr marL="4572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9144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13716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18288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737572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Logistic Regression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CF9ECDB-786C-CF16-5B72-FC3417102394}"/>
              </a:ext>
            </a:extLst>
          </p:cNvPr>
          <p:cNvSpPr/>
          <p:nvPr/>
        </p:nvSpPr>
        <p:spPr>
          <a:xfrm>
            <a:off x="602707" y="3227019"/>
            <a:ext cx="1092201" cy="437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03</a:t>
            </a:r>
            <a:endParaRPr kumimoji="0" lang="zh-TW" altLang="en-US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984EB0D-D567-E568-4709-601F609B302D}"/>
              </a:ext>
            </a:extLst>
          </p:cNvPr>
          <p:cNvSpPr txBox="1">
            <a:spLocks/>
          </p:cNvSpPr>
          <p:nvPr/>
        </p:nvSpPr>
        <p:spPr bwMode="auto">
          <a:xfrm>
            <a:off x="1654925" y="3109449"/>
            <a:ext cx="5090312" cy="696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ctr" anchorCtr="0" compatLnSpc="1">
            <a:prstTxWarp prst="textNoShape">
              <a:avLst/>
            </a:prstTxWarp>
          </a:bodyPr>
          <a:lstStyle>
            <a:lvl1pPr algn="dist">
              <a:lnSpc>
                <a:spcPct val="90000"/>
              </a:lnSpc>
              <a:defRPr sz="4400" b="1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Narrow" panose="020B0604020202020204" pitchFamily="34" charset="0"/>
              </a:defRPr>
            </a:lvl1pPr>
            <a:lvl2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5pPr>
            <a:lvl6pPr marL="4572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9144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13716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18288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737572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Support Vector Machine (SVM)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6561FA3-8B31-DCB7-975B-353B231650C6}"/>
              </a:ext>
            </a:extLst>
          </p:cNvPr>
          <p:cNvSpPr txBox="1"/>
          <p:nvPr/>
        </p:nvSpPr>
        <p:spPr>
          <a:xfrm>
            <a:off x="315556" y="187868"/>
            <a:ext cx="6109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分類模型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Classification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AB5137F-B377-4610-E61C-22E2FEA61076}"/>
              </a:ext>
            </a:extLst>
          </p:cNvPr>
          <p:cNvSpPr/>
          <p:nvPr/>
        </p:nvSpPr>
        <p:spPr>
          <a:xfrm>
            <a:off x="602707" y="3953413"/>
            <a:ext cx="1092201" cy="437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04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標題 3">
            <a:extLst>
              <a:ext uri="{FF2B5EF4-FFF2-40B4-BE49-F238E27FC236}">
                <a16:creationId xmlns:a16="http://schemas.microsoft.com/office/drawing/2014/main" id="{BCF92238-20CD-A0F7-0C6F-F04F7D039418}"/>
              </a:ext>
            </a:extLst>
          </p:cNvPr>
          <p:cNvSpPr txBox="1">
            <a:spLocks/>
          </p:cNvSpPr>
          <p:nvPr/>
        </p:nvSpPr>
        <p:spPr bwMode="auto">
          <a:xfrm>
            <a:off x="1654925" y="3835843"/>
            <a:ext cx="5090312" cy="696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ctr" anchorCtr="0" compatLnSpc="1">
            <a:prstTxWarp prst="textNoShape">
              <a:avLst/>
            </a:prstTxWarp>
          </a:bodyPr>
          <a:lstStyle>
            <a:lvl1pPr algn="dist">
              <a:lnSpc>
                <a:spcPct val="90000"/>
              </a:lnSpc>
              <a:defRPr sz="4400" b="1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Narrow" panose="020B0604020202020204" pitchFamily="34" charset="0"/>
              </a:defRPr>
            </a:lvl1pPr>
            <a:lvl2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5pPr>
            <a:lvl6pPr marL="4572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9144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13716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18288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737572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Kernel SVM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35DEAF7-CD7D-193F-96B0-8A85BE96F6D3}"/>
              </a:ext>
            </a:extLst>
          </p:cNvPr>
          <p:cNvSpPr/>
          <p:nvPr/>
        </p:nvSpPr>
        <p:spPr>
          <a:xfrm>
            <a:off x="602707" y="4649532"/>
            <a:ext cx="1092201" cy="437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05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標題 3">
            <a:extLst>
              <a:ext uri="{FF2B5EF4-FFF2-40B4-BE49-F238E27FC236}">
                <a16:creationId xmlns:a16="http://schemas.microsoft.com/office/drawing/2014/main" id="{35E9787A-1AB8-635D-C31C-E04D58FBD212}"/>
              </a:ext>
            </a:extLst>
          </p:cNvPr>
          <p:cNvSpPr txBox="1">
            <a:spLocks/>
          </p:cNvSpPr>
          <p:nvPr/>
        </p:nvSpPr>
        <p:spPr bwMode="auto">
          <a:xfrm>
            <a:off x="1654925" y="4531962"/>
            <a:ext cx="5090312" cy="696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ctr" anchorCtr="0" compatLnSpc="1">
            <a:prstTxWarp prst="textNoShape">
              <a:avLst/>
            </a:prstTxWarp>
          </a:bodyPr>
          <a:lstStyle>
            <a:lvl1pPr algn="dist">
              <a:lnSpc>
                <a:spcPct val="90000"/>
              </a:lnSpc>
              <a:defRPr sz="4400" b="1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Narrow" panose="020B0604020202020204" pitchFamily="34" charset="0"/>
              </a:defRPr>
            </a:lvl1pPr>
            <a:lvl2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5pPr>
            <a:lvl6pPr marL="4572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9144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13716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18288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737572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Naive Bayes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BAF3722-37CA-A401-45D6-2FE3229E3AF0}"/>
              </a:ext>
            </a:extLst>
          </p:cNvPr>
          <p:cNvSpPr/>
          <p:nvPr/>
        </p:nvSpPr>
        <p:spPr>
          <a:xfrm>
            <a:off x="6093281" y="1813909"/>
            <a:ext cx="1092201" cy="437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06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C316331-9393-0F6A-5C97-D7451B8BC14E}"/>
              </a:ext>
            </a:extLst>
          </p:cNvPr>
          <p:cNvSpPr/>
          <p:nvPr/>
        </p:nvSpPr>
        <p:spPr>
          <a:xfrm>
            <a:off x="6093281" y="2530900"/>
            <a:ext cx="1092201" cy="437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07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2" name="標題 3">
            <a:extLst>
              <a:ext uri="{FF2B5EF4-FFF2-40B4-BE49-F238E27FC236}">
                <a16:creationId xmlns:a16="http://schemas.microsoft.com/office/drawing/2014/main" id="{23C34074-ABC6-D7BB-1E07-8C56F259644C}"/>
              </a:ext>
            </a:extLst>
          </p:cNvPr>
          <p:cNvSpPr txBox="1">
            <a:spLocks/>
          </p:cNvSpPr>
          <p:nvPr/>
        </p:nvSpPr>
        <p:spPr bwMode="auto">
          <a:xfrm>
            <a:off x="7145499" y="2413330"/>
            <a:ext cx="5090312" cy="696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ctr" anchorCtr="0" compatLnSpc="1">
            <a:prstTxWarp prst="textNoShape">
              <a:avLst/>
            </a:prstTxWarp>
          </a:bodyPr>
          <a:lstStyle>
            <a:lvl1pPr algn="dist">
              <a:lnSpc>
                <a:spcPct val="90000"/>
              </a:lnSpc>
              <a:defRPr sz="4400" b="1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Narrow" panose="020B0604020202020204" pitchFamily="34" charset="0"/>
              </a:defRPr>
            </a:lvl1pPr>
            <a:lvl2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5pPr>
            <a:lvl6pPr marL="4572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9144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13716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18288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737572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Random Forest Classification</a:t>
            </a:r>
          </a:p>
        </p:txBody>
      </p:sp>
      <p:sp>
        <p:nvSpPr>
          <p:cNvPr id="33" name="標題 3">
            <a:extLst>
              <a:ext uri="{FF2B5EF4-FFF2-40B4-BE49-F238E27FC236}">
                <a16:creationId xmlns:a16="http://schemas.microsoft.com/office/drawing/2014/main" id="{20BF37B0-4880-78F2-50D1-E68A0D8A9FF4}"/>
              </a:ext>
            </a:extLst>
          </p:cNvPr>
          <p:cNvSpPr txBox="1">
            <a:spLocks/>
          </p:cNvSpPr>
          <p:nvPr/>
        </p:nvSpPr>
        <p:spPr bwMode="auto">
          <a:xfrm>
            <a:off x="7145499" y="1686150"/>
            <a:ext cx="5090312" cy="696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ctr" anchorCtr="0" compatLnSpc="1">
            <a:prstTxWarp prst="textNoShape">
              <a:avLst/>
            </a:prstTxWarp>
          </a:bodyPr>
          <a:lstStyle>
            <a:lvl1pPr algn="dist">
              <a:lnSpc>
                <a:spcPct val="90000"/>
              </a:lnSpc>
              <a:defRPr sz="4400" b="1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Narrow" panose="020B0604020202020204" pitchFamily="34" charset="0"/>
              </a:defRPr>
            </a:lvl1pPr>
            <a:lvl2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5pPr>
            <a:lvl6pPr marL="4572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9144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13716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18288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737572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Decision Tree Classification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0625071-BEB5-F2F5-2FB6-089F4F78E1E9}"/>
              </a:ext>
            </a:extLst>
          </p:cNvPr>
          <p:cNvSpPr/>
          <p:nvPr/>
        </p:nvSpPr>
        <p:spPr>
          <a:xfrm>
            <a:off x="6093281" y="3227019"/>
            <a:ext cx="1092201" cy="437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08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5" name="標題 3">
            <a:extLst>
              <a:ext uri="{FF2B5EF4-FFF2-40B4-BE49-F238E27FC236}">
                <a16:creationId xmlns:a16="http://schemas.microsoft.com/office/drawing/2014/main" id="{290489FC-305D-732E-915E-73813F54C6D2}"/>
              </a:ext>
            </a:extLst>
          </p:cNvPr>
          <p:cNvSpPr txBox="1">
            <a:spLocks/>
          </p:cNvSpPr>
          <p:nvPr/>
        </p:nvSpPr>
        <p:spPr bwMode="auto">
          <a:xfrm>
            <a:off x="7145499" y="3109449"/>
            <a:ext cx="5090312" cy="696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ctr" anchorCtr="0" compatLnSpc="1">
            <a:prstTxWarp prst="textNoShape">
              <a:avLst/>
            </a:prstTxWarp>
          </a:bodyPr>
          <a:lstStyle>
            <a:lvl1pPr algn="dist">
              <a:lnSpc>
                <a:spcPct val="90000"/>
              </a:lnSpc>
              <a:defRPr sz="4400" b="1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Narrow" panose="020B0604020202020204" pitchFamily="34" charset="0"/>
              </a:defRPr>
            </a:lvl1pPr>
            <a:lvl2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5pPr>
            <a:lvl6pPr marL="4572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9144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13716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18288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737572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Evaluation criteria</a:t>
            </a:r>
          </a:p>
        </p:txBody>
      </p:sp>
    </p:spTree>
    <p:extLst>
      <p:ext uri="{BB962C8B-B14F-4D97-AF65-F5344CB8AC3E}">
        <p14:creationId xmlns:p14="http://schemas.microsoft.com/office/powerpoint/2010/main" val="2921244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熵</a:t>
            </a: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/ </a:t>
            </a: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交叉熵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「熵」指的是真實分布的自信息量，也就是該分布自身的不確定性的度量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641DEBA-9771-4294-8D46-E05EDA78D52F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advance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F9E931-BA29-4544-BC7A-77C66A0D388C}"/>
              </a:ext>
            </a:extLst>
          </p:cNvPr>
          <p:cNvSpPr/>
          <p:nvPr/>
        </p:nvSpPr>
        <p:spPr>
          <a:xfrm>
            <a:off x="1919536" y="1412776"/>
            <a:ext cx="64807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4629659-371E-4C98-BA17-78F9D6AB42FD}"/>
              </a:ext>
            </a:extLst>
          </p:cNvPr>
          <p:cNvSpPr txBox="1"/>
          <p:nvPr/>
        </p:nvSpPr>
        <p:spPr>
          <a:xfrm>
            <a:off x="390524" y="1340768"/>
            <a:ext cx="5345436" cy="401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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概念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249DCE">
                  <a:lumMod val="75000"/>
                </a:srgb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1. Entropy: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每條訊息所包含資訊的期望值（平均值）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熵可以被視為不確定性的指標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平均值越大表示更多的混亂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2. Cross Entropy  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交叉熵是機器學習中的一個概念，尤其用於分類任務，用於衡量預測的概率分佈與實際分佈（或真實標籤）之間的匹配程度。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將交叉熵視為衡量模型在預測時的匹配程度的一種方式。就像比較模型認為會發生的事情與實際發生的事情。如果模型的預測接近實際情況，交叉熵就低。如果預測相差很大，交叉熵就高。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較低的交叉熵表示預測與實際情況之間的對齊更好。它衡量了預測分佈與真實類別分佈之間的“距離”。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F580A63D-E9E8-4E3A-B639-FE7210701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5157192"/>
            <a:ext cx="5040560" cy="536397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635B0C7B-D2E9-43D0-98B5-16DD92DE087C}"/>
              </a:ext>
            </a:extLst>
          </p:cNvPr>
          <p:cNvSpPr/>
          <p:nvPr/>
        </p:nvSpPr>
        <p:spPr>
          <a:xfrm>
            <a:off x="1559496" y="5733256"/>
            <a:ext cx="1056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Entropy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435C798-3969-43A6-B73F-76B3EA2CDFF0}"/>
              </a:ext>
            </a:extLst>
          </p:cNvPr>
          <p:cNvSpPr/>
          <p:nvPr/>
        </p:nvSpPr>
        <p:spPr>
          <a:xfrm>
            <a:off x="3791744" y="5733256"/>
            <a:ext cx="1782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Cross Entropy 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6634" name="Picture 10" descr="Cross-Entropy Loss Function. A loss function used in most… | by Kiprono  Elijah Koech | Towards Data Science">
            <a:extLst>
              <a:ext uri="{FF2B5EF4-FFF2-40B4-BE49-F238E27FC236}">
                <a16:creationId xmlns:a16="http://schemas.microsoft.com/office/drawing/2014/main" id="{425824FB-C4B9-4BFB-AF55-D96D26B82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1484784"/>
            <a:ext cx="420052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E3AAEDBB-E1C8-4617-8637-4327AB032644}"/>
              </a:ext>
            </a:extLst>
          </p:cNvPr>
          <p:cNvCxnSpPr>
            <a:cxnSpLocks/>
          </p:cNvCxnSpPr>
          <p:nvPr/>
        </p:nvCxnSpPr>
        <p:spPr>
          <a:xfrm>
            <a:off x="6503665" y="5582766"/>
            <a:ext cx="2040607" cy="0"/>
          </a:xfrm>
          <a:prstGeom prst="line">
            <a:avLst/>
          </a:prstGeom>
          <a:ln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4CF87D06-5E6F-4526-A73B-E8DFCDED746B}"/>
              </a:ext>
            </a:extLst>
          </p:cNvPr>
          <p:cNvSpPr/>
          <p:nvPr/>
        </p:nvSpPr>
        <p:spPr>
          <a:xfrm>
            <a:off x="6744072" y="4869160"/>
            <a:ext cx="288032" cy="720080"/>
          </a:xfrm>
          <a:prstGeom prst="rect">
            <a:avLst/>
          </a:prstGeom>
          <a:solidFill>
            <a:schemeClr val="accent6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AAD3FF2-CF0F-4FB5-BF8F-A75DD626F9FA}"/>
              </a:ext>
            </a:extLst>
          </p:cNvPr>
          <p:cNvSpPr/>
          <p:nvPr/>
        </p:nvSpPr>
        <p:spPr>
          <a:xfrm>
            <a:off x="7176120" y="5373216"/>
            <a:ext cx="288032" cy="216024"/>
          </a:xfrm>
          <a:prstGeom prst="rect">
            <a:avLst/>
          </a:prstGeom>
          <a:solidFill>
            <a:schemeClr val="accent6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F394445-4DA1-4832-A4AA-E4691DBD8968}"/>
              </a:ext>
            </a:extLst>
          </p:cNvPr>
          <p:cNvSpPr/>
          <p:nvPr/>
        </p:nvSpPr>
        <p:spPr>
          <a:xfrm>
            <a:off x="7608168" y="5517232"/>
            <a:ext cx="288032" cy="72008"/>
          </a:xfrm>
          <a:prstGeom prst="rect">
            <a:avLst/>
          </a:prstGeom>
          <a:solidFill>
            <a:schemeClr val="accent6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3CBB6C42-E7E3-406F-9420-9920A2A25C9A}"/>
              </a:ext>
            </a:extLst>
          </p:cNvPr>
          <p:cNvSpPr/>
          <p:nvPr/>
        </p:nvSpPr>
        <p:spPr>
          <a:xfrm>
            <a:off x="8040216" y="5517232"/>
            <a:ext cx="288032" cy="72008"/>
          </a:xfrm>
          <a:prstGeom prst="rect">
            <a:avLst/>
          </a:prstGeom>
          <a:solidFill>
            <a:schemeClr val="accent6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0A6936E6-0B88-443B-B47B-744618A4D22D}"/>
              </a:ext>
            </a:extLst>
          </p:cNvPr>
          <p:cNvCxnSpPr>
            <a:cxnSpLocks/>
          </p:cNvCxnSpPr>
          <p:nvPr/>
        </p:nvCxnSpPr>
        <p:spPr>
          <a:xfrm>
            <a:off x="9672017" y="5582766"/>
            <a:ext cx="2040607" cy="0"/>
          </a:xfrm>
          <a:prstGeom prst="line">
            <a:avLst/>
          </a:prstGeom>
          <a:ln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B1259521-25CF-409A-9B54-6DC2D6067436}"/>
              </a:ext>
            </a:extLst>
          </p:cNvPr>
          <p:cNvSpPr/>
          <p:nvPr/>
        </p:nvSpPr>
        <p:spPr>
          <a:xfrm>
            <a:off x="9912424" y="4725144"/>
            <a:ext cx="288032" cy="864096"/>
          </a:xfrm>
          <a:prstGeom prst="rect">
            <a:avLst/>
          </a:prstGeom>
          <a:solidFill>
            <a:schemeClr val="accent6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5CB8E5B9-0335-4761-872B-7A55F8740FC6}"/>
              </a:ext>
            </a:extLst>
          </p:cNvPr>
          <p:cNvCxnSpPr>
            <a:cxnSpLocks/>
          </p:cNvCxnSpPr>
          <p:nvPr/>
        </p:nvCxnSpPr>
        <p:spPr>
          <a:xfrm>
            <a:off x="10056440" y="5517232"/>
            <a:ext cx="0" cy="216024"/>
          </a:xfrm>
          <a:prstGeom prst="line">
            <a:avLst/>
          </a:prstGeom>
          <a:ln w="1905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99A09CEF-B614-4CDF-8AE3-103606E41E6B}"/>
              </a:ext>
            </a:extLst>
          </p:cNvPr>
          <p:cNvCxnSpPr>
            <a:cxnSpLocks/>
          </p:cNvCxnSpPr>
          <p:nvPr/>
        </p:nvCxnSpPr>
        <p:spPr>
          <a:xfrm>
            <a:off x="10488488" y="5517232"/>
            <a:ext cx="0" cy="216024"/>
          </a:xfrm>
          <a:prstGeom prst="line">
            <a:avLst/>
          </a:prstGeom>
          <a:ln w="1905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12A3087B-24BE-4535-9072-72CDFE31AAAA}"/>
              </a:ext>
            </a:extLst>
          </p:cNvPr>
          <p:cNvCxnSpPr>
            <a:cxnSpLocks/>
          </p:cNvCxnSpPr>
          <p:nvPr/>
        </p:nvCxnSpPr>
        <p:spPr>
          <a:xfrm>
            <a:off x="10920536" y="5517232"/>
            <a:ext cx="0" cy="216024"/>
          </a:xfrm>
          <a:prstGeom prst="line">
            <a:avLst/>
          </a:prstGeom>
          <a:ln w="1905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A80E6914-4431-4110-B2DE-B47EFF7B73D8}"/>
              </a:ext>
            </a:extLst>
          </p:cNvPr>
          <p:cNvCxnSpPr>
            <a:cxnSpLocks/>
          </p:cNvCxnSpPr>
          <p:nvPr/>
        </p:nvCxnSpPr>
        <p:spPr>
          <a:xfrm>
            <a:off x="11352584" y="5517232"/>
            <a:ext cx="0" cy="216024"/>
          </a:xfrm>
          <a:prstGeom prst="line">
            <a:avLst/>
          </a:prstGeom>
          <a:ln w="1905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3E94877C-15DB-4A6B-9BB5-CFA96179EDDB}"/>
              </a:ext>
            </a:extLst>
          </p:cNvPr>
          <p:cNvCxnSpPr>
            <a:cxnSpLocks/>
          </p:cNvCxnSpPr>
          <p:nvPr/>
        </p:nvCxnSpPr>
        <p:spPr>
          <a:xfrm>
            <a:off x="8184232" y="5517232"/>
            <a:ext cx="0" cy="216024"/>
          </a:xfrm>
          <a:prstGeom prst="line">
            <a:avLst/>
          </a:prstGeom>
          <a:ln w="1905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B4631BC1-15CE-43B5-B4B8-B770422BF5CE}"/>
              </a:ext>
            </a:extLst>
          </p:cNvPr>
          <p:cNvCxnSpPr>
            <a:cxnSpLocks/>
          </p:cNvCxnSpPr>
          <p:nvPr/>
        </p:nvCxnSpPr>
        <p:spPr>
          <a:xfrm>
            <a:off x="7752184" y="5517232"/>
            <a:ext cx="0" cy="216024"/>
          </a:xfrm>
          <a:prstGeom prst="line">
            <a:avLst/>
          </a:prstGeom>
          <a:ln w="1905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DA819704-56F4-4D62-A8E8-45C772FBBC17}"/>
              </a:ext>
            </a:extLst>
          </p:cNvPr>
          <p:cNvCxnSpPr>
            <a:cxnSpLocks/>
          </p:cNvCxnSpPr>
          <p:nvPr/>
        </p:nvCxnSpPr>
        <p:spPr>
          <a:xfrm>
            <a:off x="7320136" y="5517232"/>
            <a:ext cx="0" cy="216024"/>
          </a:xfrm>
          <a:prstGeom prst="line">
            <a:avLst/>
          </a:prstGeom>
          <a:ln w="1905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EE5D0DE3-DF55-420F-9F52-4EDFCC3E2F3F}"/>
              </a:ext>
            </a:extLst>
          </p:cNvPr>
          <p:cNvCxnSpPr>
            <a:cxnSpLocks/>
          </p:cNvCxnSpPr>
          <p:nvPr/>
        </p:nvCxnSpPr>
        <p:spPr>
          <a:xfrm>
            <a:off x="6888088" y="5517232"/>
            <a:ext cx="0" cy="216024"/>
          </a:xfrm>
          <a:prstGeom prst="line">
            <a:avLst/>
          </a:prstGeom>
          <a:ln w="1905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30DD9299-A8B6-4B9F-9035-CDF35CA18687}"/>
              </a:ext>
            </a:extLst>
          </p:cNvPr>
          <p:cNvCxnSpPr>
            <a:cxnSpLocks/>
          </p:cNvCxnSpPr>
          <p:nvPr/>
        </p:nvCxnSpPr>
        <p:spPr>
          <a:xfrm>
            <a:off x="6528048" y="4725144"/>
            <a:ext cx="5184576" cy="0"/>
          </a:xfrm>
          <a:prstGeom prst="line">
            <a:avLst/>
          </a:prstGeom>
          <a:ln>
            <a:solidFill>
              <a:schemeClr val="accent6">
                <a:lumMod val="1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E8FAAE2C-D3DC-4F8C-801E-B6C721FAE03C}"/>
              </a:ext>
            </a:extLst>
          </p:cNvPr>
          <p:cNvGrpSpPr/>
          <p:nvPr/>
        </p:nvGrpSpPr>
        <p:grpSpPr>
          <a:xfrm>
            <a:off x="6744072" y="5733256"/>
            <a:ext cx="1609050" cy="369332"/>
            <a:chOff x="6744072" y="5733256"/>
            <a:chExt cx="1609050" cy="369332"/>
          </a:xfrm>
        </p:grpSpPr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87C1C822-BA0D-45E0-8AB8-B6F1F439B72E}"/>
                </a:ext>
              </a:extLst>
            </p:cNvPr>
            <p:cNvSpPr/>
            <p:nvPr/>
          </p:nvSpPr>
          <p:spPr>
            <a:xfrm>
              <a:off x="6744072" y="5733256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309D11FF-8726-4305-9436-4EB83DAA025B}"/>
                </a:ext>
              </a:extLst>
            </p:cNvPr>
            <p:cNvSpPr/>
            <p:nvPr/>
          </p:nvSpPr>
          <p:spPr>
            <a:xfrm>
              <a:off x="7176120" y="5733256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2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0F419B14-0E27-4FAD-80B7-D7AED3EB4146}"/>
                </a:ext>
              </a:extLst>
            </p:cNvPr>
            <p:cNvSpPr/>
            <p:nvPr/>
          </p:nvSpPr>
          <p:spPr>
            <a:xfrm>
              <a:off x="7608168" y="5733256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3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940A8494-E98B-4AE8-BE97-4234666522BD}"/>
                </a:ext>
              </a:extLst>
            </p:cNvPr>
            <p:cNvSpPr/>
            <p:nvPr/>
          </p:nvSpPr>
          <p:spPr>
            <a:xfrm>
              <a:off x="8040216" y="5733256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4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75" name="群組 74">
            <a:extLst>
              <a:ext uri="{FF2B5EF4-FFF2-40B4-BE49-F238E27FC236}">
                <a16:creationId xmlns:a16="http://schemas.microsoft.com/office/drawing/2014/main" id="{480A3C39-E713-4341-9A42-BF21F2CA19F3}"/>
              </a:ext>
            </a:extLst>
          </p:cNvPr>
          <p:cNvGrpSpPr/>
          <p:nvPr/>
        </p:nvGrpSpPr>
        <p:grpSpPr>
          <a:xfrm>
            <a:off x="9912424" y="5733256"/>
            <a:ext cx="1609050" cy="369332"/>
            <a:chOff x="6744072" y="5733256"/>
            <a:chExt cx="1609050" cy="369332"/>
          </a:xfrm>
        </p:grpSpPr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5C08E66C-EC8E-4497-9CCD-C9AE32356800}"/>
                </a:ext>
              </a:extLst>
            </p:cNvPr>
            <p:cNvSpPr/>
            <p:nvPr/>
          </p:nvSpPr>
          <p:spPr>
            <a:xfrm>
              <a:off x="6744072" y="5733256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58D99E40-458D-4FC2-A447-81B0D5D3CEE2}"/>
                </a:ext>
              </a:extLst>
            </p:cNvPr>
            <p:cNvSpPr/>
            <p:nvPr/>
          </p:nvSpPr>
          <p:spPr>
            <a:xfrm>
              <a:off x="7176120" y="5733256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2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086D328D-EC69-4470-8E9A-EDC6B8C5E760}"/>
                </a:ext>
              </a:extLst>
            </p:cNvPr>
            <p:cNvSpPr/>
            <p:nvPr/>
          </p:nvSpPr>
          <p:spPr>
            <a:xfrm>
              <a:off x="7608168" y="5733256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3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781A5101-4E4C-49E6-A971-FEF821BA76D8}"/>
                </a:ext>
              </a:extLst>
            </p:cNvPr>
            <p:cNvSpPr/>
            <p:nvPr/>
          </p:nvSpPr>
          <p:spPr>
            <a:xfrm>
              <a:off x="8040216" y="5733256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4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80" name="矩形 79">
            <a:extLst>
              <a:ext uri="{FF2B5EF4-FFF2-40B4-BE49-F238E27FC236}">
                <a16:creationId xmlns:a16="http://schemas.microsoft.com/office/drawing/2014/main" id="{7EEB618C-362A-4BA3-88C1-A93962F22A5F}"/>
              </a:ext>
            </a:extLst>
          </p:cNvPr>
          <p:cNvSpPr/>
          <p:nvPr/>
        </p:nvSpPr>
        <p:spPr>
          <a:xfrm>
            <a:off x="9840416" y="3717032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Ground Truth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C368565D-4DB0-4F68-AB04-93D4546A0E24}"/>
              </a:ext>
            </a:extLst>
          </p:cNvPr>
          <p:cNvSpPr/>
          <p:nvPr/>
        </p:nvSpPr>
        <p:spPr>
          <a:xfrm>
            <a:off x="6816080" y="3717032"/>
            <a:ext cx="1534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Probabilities</a:t>
            </a:r>
          </a:p>
        </p:txBody>
      </p: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0FBA50C0-65A5-4601-88C6-7E4C4403761D}"/>
              </a:ext>
            </a:extLst>
          </p:cNvPr>
          <p:cNvGrpSpPr/>
          <p:nvPr/>
        </p:nvGrpSpPr>
        <p:grpSpPr>
          <a:xfrm>
            <a:off x="6600056" y="4437112"/>
            <a:ext cx="1798205" cy="246221"/>
            <a:chOff x="6744072" y="5733256"/>
            <a:chExt cx="1798205" cy="246221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EEF22131-FF5E-4057-B8C7-1FEE06C175EE}"/>
                </a:ext>
              </a:extLst>
            </p:cNvPr>
            <p:cNvSpPr/>
            <p:nvPr/>
          </p:nvSpPr>
          <p:spPr>
            <a:xfrm>
              <a:off x="6744072" y="5733256"/>
              <a:ext cx="50206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0.775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A70C8A4D-73AF-4B03-BF0C-4E0E184E98A3}"/>
                </a:ext>
              </a:extLst>
            </p:cNvPr>
            <p:cNvSpPr/>
            <p:nvPr/>
          </p:nvSpPr>
          <p:spPr>
            <a:xfrm>
              <a:off x="7176120" y="5733256"/>
              <a:ext cx="50206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0.116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379F458F-B38F-4770-B3C3-4850610AE5B6}"/>
                </a:ext>
              </a:extLst>
            </p:cNvPr>
            <p:cNvSpPr/>
            <p:nvPr/>
          </p:nvSpPr>
          <p:spPr>
            <a:xfrm>
              <a:off x="7608168" y="5733256"/>
              <a:ext cx="50206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0.039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2471BC62-DCD0-4E94-82EE-7E716780AE34}"/>
                </a:ext>
              </a:extLst>
            </p:cNvPr>
            <p:cNvSpPr/>
            <p:nvPr/>
          </p:nvSpPr>
          <p:spPr>
            <a:xfrm>
              <a:off x="8040216" y="5733256"/>
              <a:ext cx="50206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0.070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10951115-4603-4BDB-9913-93732D59C5AF}"/>
              </a:ext>
            </a:extLst>
          </p:cNvPr>
          <p:cNvGrpSpPr/>
          <p:nvPr/>
        </p:nvGrpSpPr>
        <p:grpSpPr>
          <a:xfrm>
            <a:off x="9840416" y="4437112"/>
            <a:ext cx="1551342" cy="246221"/>
            <a:chOff x="6744072" y="5733256"/>
            <a:chExt cx="1551342" cy="246221"/>
          </a:xfrm>
        </p:grpSpPr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3BC5247B-5C56-4821-A1B9-C65255350616}"/>
                </a:ext>
              </a:extLst>
            </p:cNvPr>
            <p:cNvSpPr/>
            <p:nvPr/>
          </p:nvSpPr>
          <p:spPr>
            <a:xfrm>
              <a:off x="6744072" y="5733256"/>
              <a:ext cx="25519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E5B47D3F-E8F1-4937-87E8-ADF753784169}"/>
                </a:ext>
              </a:extLst>
            </p:cNvPr>
            <p:cNvSpPr/>
            <p:nvPr/>
          </p:nvSpPr>
          <p:spPr>
            <a:xfrm>
              <a:off x="7176120" y="5733256"/>
              <a:ext cx="25519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0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A07C5304-6344-4B4D-9F51-4316D2B8CD50}"/>
                </a:ext>
              </a:extLst>
            </p:cNvPr>
            <p:cNvSpPr/>
            <p:nvPr/>
          </p:nvSpPr>
          <p:spPr>
            <a:xfrm>
              <a:off x="7608168" y="5733256"/>
              <a:ext cx="25519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0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496601D3-77EE-41BD-AA9B-17A85C8174A6}"/>
                </a:ext>
              </a:extLst>
            </p:cNvPr>
            <p:cNvSpPr/>
            <p:nvPr/>
          </p:nvSpPr>
          <p:spPr>
            <a:xfrm>
              <a:off x="8040216" y="5733256"/>
              <a:ext cx="25519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0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51" name="矩形: 圓角 50">
            <a:extLst>
              <a:ext uri="{FF2B5EF4-FFF2-40B4-BE49-F238E27FC236}">
                <a16:creationId xmlns:a16="http://schemas.microsoft.com/office/drawing/2014/main" id="{81CCBF69-D662-44E9-A7E1-801DC87A7305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549542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交叉熵 </a:t>
            </a: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– </a:t>
            </a: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與 </a:t>
            </a: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Ground Truth </a:t>
            </a: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比較</a:t>
            </a: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endParaRPr kumimoji="0" lang="zh-TW" altLang="en-US" sz="3200" b="1" i="0" u="none" strike="noStrike" kern="1200" cap="none" spc="15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交叉熵是一種用來量化兩個概率分布之間差異的損失函數。衡量預測分布與真實分布之間的不一致程度。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641DEBA-9771-4294-8D46-E05EDA78D52F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advance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F9E931-BA29-4544-BC7A-77C66A0D388C}"/>
              </a:ext>
            </a:extLst>
          </p:cNvPr>
          <p:cNvSpPr/>
          <p:nvPr/>
        </p:nvSpPr>
        <p:spPr>
          <a:xfrm>
            <a:off x="2999656" y="1556792"/>
            <a:ext cx="64807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AE16BC58-AD7C-46CF-9575-14973153318C}"/>
              </a:ext>
            </a:extLst>
          </p:cNvPr>
          <p:cNvGrpSpPr/>
          <p:nvPr/>
        </p:nvGrpSpPr>
        <p:grpSpPr>
          <a:xfrm>
            <a:off x="1559496" y="1556792"/>
            <a:ext cx="5208959" cy="4617804"/>
            <a:chOff x="6503665" y="1484784"/>
            <a:chExt cx="5208959" cy="4617804"/>
          </a:xfrm>
        </p:grpSpPr>
        <p:pic>
          <p:nvPicPr>
            <p:cNvPr id="26634" name="Picture 10" descr="Cross-Entropy Loss Function. A loss function used in most… | by Kiprono  Elijah Koech | Towards Data Science">
              <a:extLst>
                <a:ext uri="{FF2B5EF4-FFF2-40B4-BE49-F238E27FC236}">
                  <a16:creationId xmlns:a16="http://schemas.microsoft.com/office/drawing/2014/main" id="{425824FB-C4B9-4BFB-AF55-D96D26B82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2104" y="1484784"/>
              <a:ext cx="4200525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E3AAEDBB-E1C8-4617-8637-4327AB032644}"/>
                </a:ext>
              </a:extLst>
            </p:cNvPr>
            <p:cNvCxnSpPr>
              <a:cxnSpLocks/>
            </p:cNvCxnSpPr>
            <p:nvPr/>
          </p:nvCxnSpPr>
          <p:spPr>
            <a:xfrm>
              <a:off x="6503665" y="5582766"/>
              <a:ext cx="2040607" cy="0"/>
            </a:xfrm>
            <a:prstGeom prst="line">
              <a:avLst/>
            </a:prstGeom>
            <a:ln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4CF87D06-5E6F-4526-A73B-E8DFCDED746B}"/>
                </a:ext>
              </a:extLst>
            </p:cNvPr>
            <p:cNvSpPr/>
            <p:nvPr/>
          </p:nvSpPr>
          <p:spPr>
            <a:xfrm>
              <a:off x="6744072" y="4869160"/>
              <a:ext cx="288032" cy="720080"/>
            </a:xfrm>
            <a:prstGeom prst="rect">
              <a:avLst/>
            </a:prstGeom>
            <a:solidFill>
              <a:schemeClr val="accent6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DAAD3FF2-CF0F-4FB5-BF8F-A75DD626F9FA}"/>
                </a:ext>
              </a:extLst>
            </p:cNvPr>
            <p:cNvSpPr/>
            <p:nvPr/>
          </p:nvSpPr>
          <p:spPr>
            <a:xfrm>
              <a:off x="7176120" y="5373216"/>
              <a:ext cx="288032" cy="216024"/>
            </a:xfrm>
            <a:prstGeom prst="rect">
              <a:avLst/>
            </a:prstGeom>
            <a:solidFill>
              <a:schemeClr val="accent6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F394445-4DA1-4832-A4AA-E4691DBD8968}"/>
                </a:ext>
              </a:extLst>
            </p:cNvPr>
            <p:cNvSpPr/>
            <p:nvPr/>
          </p:nvSpPr>
          <p:spPr>
            <a:xfrm>
              <a:off x="7608168" y="5517232"/>
              <a:ext cx="288032" cy="72008"/>
            </a:xfrm>
            <a:prstGeom prst="rect">
              <a:avLst/>
            </a:prstGeom>
            <a:solidFill>
              <a:schemeClr val="accent6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3CBB6C42-E7E3-406F-9420-9920A2A25C9A}"/>
                </a:ext>
              </a:extLst>
            </p:cNvPr>
            <p:cNvSpPr/>
            <p:nvPr/>
          </p:nvSpPr>
          <p:spPr>
            <a:xfrm>
              <a:off x="8040216" y="5517232"/>
              <a:ext cx="288032" cy="72008"/>
            </a:xfrm>
            <a:prstGeom prst="rect">
              <a:avLst/>
            </a:prstGeom>
            <a:solidFill>
              <a:schemeClr val="accent6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46" name="直線接點 45">
              <a:extLst>
                <a:ext uri="{FF2B5EF4-FFF2-40B4-BE49-F238E27FC236}">
                  <a16:creationId xmlns:a16="http://schemas.microsoft.com/office/drawing/2014/main" id="{0A6936E6-0B88-443B-B47B-744618A4D22D}"/>
                </a:ext>
              </a:extLst>
            </p:cNvPr>
            <p:cNvCxnSpPr>
              <a:cxnSpLocks/>
            </p:cNvCxnSpPr>
            <p:nvPr/>
          </p:nvCxnSpPr>
          <p:spPr>
            <a:xfrm>
              <a:off x="9672017" y="5582766"/>
              <a:ext cx="2040607" cy="0"/>
            </a:xfrm>
            <a:prstGeom prst="line">
              <a:avLst/>
            </a:prstGeom>
            <a:ln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B1259521-25CF-409A-9B54-6DC2D6067436}"/>
                </a:ext>
              </a:extLst>
            </p:cNvPr>
            <p:cNvSpPr/>
            <p:nvPr/>
          </p:nvSpPr>
          <p:spPr>
            <a:xfrm>
              <a:off x="9912424" y="4725144"/>
              <a:ext cx="288032" cy="864096"/>
            </a:xfrm>
            <a:prstGeom prst="rect">
              <a:avLst/>
            </a:prstGeom>
            <a:solidFill>
              <a:schemeClr val="accent6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5CB8E5B9-0335-4761-872B-7A55F8740FC6}"/>
                </a:ext>
              </a:extLst>
            </p:cNvPr>
            <p:cNvCxnSpPr>
              <a:cxnSpLocks/>
            </p:cNvCxnSpPr>
            <p:nvPr/>
          </p:nvCxnSpPr>
          <p:spPr>
            <a:xfrm>
              <a:off x="10056440" y="5517232"/>
              <a:ext cx="0" cy="216024"/>
            </a:xfrm>
            <a:prstGeom prst="line">
              <a:avLst/>
            </a:prstGeom>
            <a:ln w="19050"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接點 55">
              <a:extLst>
                <a:ext uri="{FF2B5EF4-FFF2-40B4-BE49-F238E27FC236}">
                  <a16:creationId xmlns:a16="http://schemas.microsoft.com/office/drawing/2014/main" id="{99A09CEF-B614-4CDF-8AE3-103606E41E6B}"/>
                </a:ext>
              </a:extLst>
            </p:cNvPr>
            <p:cNvCxnSpPr>
              <a:cxnSpLocks/>
            </p:cNvCxnSpPr>
            <p:nvPr/>
          </p:nvCxnSpPr>
          <p:spPr>
            <a:xfrm>
              <a:off x="10488488" y="5517232"/>
              <a:ext cx="0" cy="216024"/>
            </a:xfrm>
            <a:prstGeom prst="line">
              <a:avLst/>
            </a:prstGeom>
            <a:ln w="19050"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12A3087B-24BE-4535-9072-72CDFE31AAAA}"/>
                </a:ext>
              </a:extLst>
            </p:cNvPr>
            <p:cNvCxnSpPr>
              <a:cxnSpLocks/>
            </p:cNvCxnSpPr>
            <p:nvPr/>
          </p:nvCxnSpPr>
          <p:spPr>
            <a:xfrm>
              <a:off x="10920536" y="5517232"/>
              <a:ext cx="0" cy="216024"/>
            </a:xfrm>
            <a:prstGeom prst="line">
              <a:avLst/>
            </a:prstGeom>
            <a:ln w="19050"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接點 57">
              <a:extLst>
                <a:ext uri="{FF2B5EF4-FFF2-40B4-BE49-F238E27FC236}">
                  <a16:creationId xmlns:a16="http://schemas.microsoft.com/office/drawing/2014/main" id="{A80E6914-4431-4110-B2DE-B47EFF7B73D8}"/>
                </a:ext>
              </a:extLst>
            </p:cNvPr>
            <p:cNvCxnSpPr>
              <a:cxnSpLocks/>
            </p:cNvCxnSpPr>
            <p:nvPr/>
          </p:nvCxnSpPr>
          <p:spPr>
            <a:xfrm>
              <a:off x="11352584" y="5517232"/>
              <a:ext cx="0" cy="216024"/>
            </a:xfrm>
            <a:prstGeom prst="line">
              <a:avLst/>
            </a:prstGeom>
            <a:ln w="19050"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接點 61">
              <a:extLst>
                <a:ext uri="{FF2B5EF4-FFF2-40B4-BE49-F238E27FC236}">
                  <a16:creationId xmlns:a16="http://schemas.microsoft.com/office/drawing/2014/main" id="{3E94877C-15DB-4A6B-9BB5-CFA96179EDDB}"/>
                </a:ext>
              </a:extLst>
            </p:cNvPr>
            <p:cNvCxnSpPr>
              <a:cxnSpLocks/>
            </p:cNvCxnSpPr>
            <p:nvPr/>
          </p:nvCxnSpPr>
          <p:spPr>
            <a:xfrm>
              <a:off x="8184232" y="5517232"/>
              <a:ext cx="0" cy="216024"/>
            </a:xfrm>
            <a:prstGeom prst="line">
              <a:avLst/>
            </a:prstGeom>
            <a:ln w="19050"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接點 62">
              <a:extLst>
                <a:ext uri="{FF2B5EF4-FFF2-40B4-BE49-F238E27FC236}">
                  <a16:creationId xmlns:a16="http://schemas.microsoft.com/office/drawing/2014/main" id="{B4631BC1-15CE-43B5-B4B8-B770422BF5CE}"/>
                </a:ext>
              </a:extLst>
            </p:cNvPr>
            <p:cNvCxnSpPr>
              <a:cxnSpLocks/>
            </p:cNvCxnSpPr>
            <p:nvPr/>
          </p:nvCxnSpPr>
          <p:spPr>
            <a:xfrm>
              <a:off x="7752184" y="5517232"/>
              <a:ext cx="0" cy="216024"/>
            </a:xfrm>
            <a:prstGeom prst="line">
              <a:avLst/>
            </a:prstGeom>
            <a:ln w="19050"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接點 63">
              <a:extLst>
                <a:ext uri="{FF2B5EF4-FFF2-40B4-BE49-F238E27FC236}">
                  <a16:creationId xmlns:a16="http://schemas.microsoft.com/office/drawing/2014/main" id="{DA819704-56F4-4D62-A8E8-45C772FBBC17}"/>
                </a:ext>
              </a:extLst>
            </p:cNvPr>
            <p:cNvCxnSpPr>
              <a:cxnSpLocks/>
            </p:cNvCxnSpPr>
            <p:nvPr/>
          </p:nvCxnSpPr>
          <p:spPr>
            <a:xfrm>
              <a:off x="7320136" y="5517232"/>
              <a:ext cx="0" cy="216024"/>
            </a:xfrm>
            <a:prstGeom prst="line">
              <a:avLst/>
            </a:prstGeom>
            <a:ln w="19050"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EE5D0DE3-DF55-420F-9F52-4EDFCC3E2F3F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5517232"/>
              <a:ext cx="0" cy="216024"/>
            </a:xfrm>
            <a:prstGeom prst="line">
              <a:avLst/>
            </a:prstGeom>
            <a:ln w="19050"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30DD9299-A8B6-4B9F-9035-CDF35CA18687}"/>
                </a:ext>
              </a:extLst>
            </p:cNvPr>
            <p:cNvCxnSpPr>
              <a:cxnSpLocks/>
            </p:cNvCxnSpPr>
            <p:nvPr/>
          </p:nvCxnSpPr>
          <p:spPr>
            <a:xfrm>
              <a:off x="6528048" y="4725144"/>
              <a:ext cx="5184576" cy="0"/>
            </a:xfrm>
            <a:prstGeom prst="line">
              <a:avLst/>
            </a:prstGeom>
            <a:ln>
              <a:solidFill>
                <a:schemeClr val="accent6">
                  <a:lumMod val="1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E8FAAE2C-D3DC-4F8C-801E-B6C721FAE03C}"/>
                </a:ext>
              </a:extLst>
            </p:cNvPr>
            <p:cNvGrpSpPr/>
            <p:nvPr/>
          </p:nvGrpSpPr>
          <p:grpSpPr>
            <a:xfrm>
              <a:off x="6744072" y="5733256"/>
              <a:ext cx="1609050" cy="369332"/>
              <a:chOff x="6744072" y="5733256"/>
              <a:chExt cx="1609050" cy="369332"/>
            </a:xfrm>
          </p:grpSpPr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87C1C822-BA0D-45E0-8AB8-B6F1F439B72E}"/>
                  </a:ext>
                </a:extLst>
              </p:cNvPr>
              <p:cNvSpPr/>
              <p:nvPr/>
            </p:nvSpPr>
            <p:spPr>
              <a:xfrm>
                <a:off x="6744072" y="5733256"/>
                <a:ext cx="3129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7572"/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1</a:t>
                </a:r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309D11FF-8726-4305-9436-4EB83DAA025B}"/>
                  </a:ext>
                </a:extLst>
              </p:cNvPr>
              <p:cNvSpPr/>
              <p:nvPr/>
            </p:nvSpPr>
            <p:spPr>
              <a:xfrm>
                <a:off x="7176120" y="5733256"/>
                <a:ext cx="3129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7572"/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2</a:t>
                </a:r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0F419B14-0E27-4FAD-80B7-D7AED3EB4146}"/>
                  </a:ext>
                </a:extLst>
              </p:cNvPr>
              <p:cNvSpPr/>
              <p:nvPr/>
            </p:nvSpPr>
            <p:spPr>
              <a:xfrm>
                <a:off x="7608168" y="5733256"/>
                <a:ext cx="3129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7572"/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3</a:t>
                </a:r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940A8494-E98B-4AE8-BE97-4234666522BD}"/>
                  </a:ext>
                </a:extLst>
              </p:cNvPr>
              <p:cNvSpPr/>
              <p:nvPr/>
            </p:nvSpPr>
            <p:spPr>
              <a:xfrm>
                <a:off x="8040216" y="5733256"/>
                <a:ext cx="3129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7572"/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4</a:t>
                </a:r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id="{480A3C39-E713-4341-9A42-BF21F2CA19F3}"/>
                </a:ext>
              </a:extLst>
            </p:cNvPr>
            <p:cNvGrpSpPr/>
            <p:nvPr/>
          </p:nvGrpSpPr>
          <p:grpSpPr>
            <a:xfrm>
              <a:off x="9912424" y="5733256"/>
              <a:ext cx="1609050" cy="369332"/>
              <a:chOff x="6744072" y="5733256"/>
              <a:chExt cx="1609050" cy="369332"/>
            </a:xfrm>
          </p:grpSpPr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5C08E66C-EC8E-4497-9CCD-C9AE32356800}"/>
                  </a:ext>
                </a:extLst>
              </p:cNvPr>
              <p:cNvSpPr/>
              <p:nvPr/>
            </p:nvSpPr>
            <p:spPr>
              <a:xfrm>
                <a:off x="6744072" y="5733256"/>
                <a:ext cx="3129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7572"/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1</a:t>
                </a:r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58D99E40-458D-4FC2-A447-81B0D5D3CEE2}"/>
                  </a:ext>
                </a:extLst>
              </p:cNvPr>
              <p:cNvSpPr/>
              <p:nvPr/>
            </p:nvSpPr>
            <p:spPr>
              <a:xfrm>
                <a:off x="7176120" y="5733256"/>
                <a:ext cx="3129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7572"/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2</a:t>
                </a:r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086D328D-EC69-4470-8E9A-EDC6B8C5E760}"/>
                  </a:ext>
                </a:extLst>
              </p:cNvPr>
              <p:cNvSpPr/>
              <p:nvPr/>
            </p:nvSpPr>
            <p:spPr>
              <a:xfrm>
                <a:off x="7608168" y="5733256"/>
                <a:ext cx="3129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7572"/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3</a:t>
                </a:r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781A5101-4E4C-49E6-A971-FEF821BA76D8}"/>
                  </a:ext>
                </a:extLst>
              </p:cNvPr>
              <p:cNvSpPr/>
              <p:nvPr/>
            </p:nvSpPr>
            <p:spPr>
              <a:xfrm>
                <a:off x="8040216" y="5733256"/>
                <a:ext cx="3129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7572"/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4</a:t>
                </a:r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7EEB618C-362A-4BA3-88C1-A93962F22A5F}"/>
                </a:ext>
              </a:extLst>
            </p:cNvPr>
            <p:cNvSpPr/>
            <p:nvPr/>
          </p:nvSpPr>
          <p:spPr>
            <a:xfrm>
              <a:off x="9840416" y="3717032"/>
              <a:ext cx="16065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D8D8D8">
                      <a:lumMod val="10000"/>
                    </a:srgbClr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Ground Truth</a:t>
              </a: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C368565D-4DB0-4F68-AB04-93D4546A0E24}"/>
                </a:ext>
              </a:extLst>
            </p:cNvPr>
            <p:cNvSpPr/>
            <p:nvPr/>
          </p:nvSpPr>
          <p:spPr>
            <a:xfrm>
              <a:off x="6816080" y="3717032"/>
              <a:ext cx="15343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D8D8D8">
                      <a:lumMod val="10000"/>
                    </a:srgbClr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Probabilities</a:t>
              </a:r>
            </a:p>
          </p:txBody>
        </p: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0FBA50C0-65A5-4601-88C6-7E4C4403761D}"/>
                </a:ext>
              </a:extLst>
            </p:cNvPr>
            <p:cNvGrpSpPr/>
            <p:nvPr/>
          </p:nvGrpSpPr>
          <p:grpSpPr>
            <a:xfrm>
              <a:off x="6600056" y="4437112"/>
              <a:ext cx="1798205" cy="246221"/>
              <a:chOff x="6744072" y="5733256"/>
              <a:chExt cx="1798205" cy="246221"/>
            </a:xfrm>
          </p:grpSpPr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EEF22131-FF5E-4057-B8C7-1FEE06C175EE}"/>
                  </a:ext>
                </a:extLst>
              </p:cNvPr>
              <p:cNvSpPr/>
              <p:nvPr/>
            </p:nvSpPr>
            <p:spPr>
              <a:xfrm>
                <a:off x="6744072" y="5733256"/>
                <a:ext cx="502061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7572"/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0.775</a:t>
                </a:r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A70C8A4D-73AF-4B03-BF0C-4E0E184E98A3}"/>
                  </a:ext>
                </a:extLst>
              </p:cNvPr>
              <p:cNvSpPr/>
              <p:nvPr/>
            </p:nvSpPr>
            <p:spPr>
              <a:xfrm>
                <a:off x="7176120" y="5733256"/>
                <a:ext cx="502061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7572"/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0.116</a:t>
                </a:r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379F458F-B38F-4770-B3C3-4850610AE5B6}"/>
                  </a:ext>
                </a:extLst>
              </p:cNvPr>
              <p:cNvSpPr/>
              <p:nvPr/>
            </p:nvSpPr>
            <p:spPr>
              <a:xfrm>
                <a:off x="7608168" y="5733256"/>
                <a:ext cx="502061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7572"/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0.039</a:t>
                </a:r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2471BC62-DCD0-4E94-82EE-7E716780AE34}"/>
                  </a:ext>
                </a:extLst>
              </p:cNvPr>
              <p:cNvSpPr/>
              <p:nvPr/>
            </p:nvSpPr>
            <p:spPr>
              <a:xfrm>
                <a:off x="8040216" y="5733256"/>
                <a:ext cx="502061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7572"/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0.070</a:t>
                </a:r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grpSp>
          <p:nvGrpSpPr>
            <p:cNvPr id="87" name="群組 86">
              <a:extLst>
                <a:ext uri="{FF2B5EF4-FFF2-40B4-BE49-F238E27FC236}">
                  <a16:creationId xmlns:a16="http://schemas.microsoft.com/office/drawing/2014/main" id="{10951115-4603-4BDB-9913-93732D59C5AF}"/>
                </a:ext>
              </a:extLst>
            </p:cNvPr>
            <p:cNvGrpSpPr/>
            <p:nvPr/>
          </p:nvGrpSpPr>
          <p:grpSpPr>
            <a:xfrm>
              <a:off x="9840416" y="4437112"/>
              <a:ext cx="1551342" cy="246221"/>
              <a:chOff x="6744072" y="5733256"/>
              <a:chExt cx="1551342" cy="246221"/>
            </a:xfrm>
          </p:grpSpPr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3BC5247B-5C56-4821-A1B9-C65255350616}"/>
                  </a:ext>
                </a:extLst>
              </p:cNvPr>
              <p:cNvSpPr/>
              <p:nvPr/>
            </p:nvSpPr>
            <p:spPr>
              <a:xfrm>
                <a:off x="6744072" y="5733256"/>
                <a:ext cx="25519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7572"/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1</a:t>
                </a:r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E5B47D3F-E8F1-4937-87E8-ADF753784169}"/>
                  </a:ext>
                </a:extLst>
              </p:cNvPr>
              <p:cNvSpPr/>
              <p:nvPr/>
            </p:nvSpPr>
            <p:spPr>
              <a:xfrm>
                <a:off x="7176120" y="5733256"/>
                <a:ext cx="25519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7572"/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0</a:t>
                </a:r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A07C5304-6344-4B4D-9F51-4316D2B8CD50}"/>
                  </a:ext>
                </a:extLst>
              </p:cNvPr>
              <p:cNvSpPr/>
              <p:nvPr/>
            </p:nvSpPr>
            <p:spPr>
              <a:xfrm>
                <a:off x="7608168" y="5733256"/>
                <a:ext cx="25519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7572"/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0</a:t>
                </a:r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496601D3-77EE-41BD-AA9B-17A85C8174A6}"/>
                  </a:ext>
                </a:extLst>
              </p:cNvPr>
              <p:cNvSpPr/>
              <p:nvPr/>
            </p:nvSpPr>
            <p:spPr>
              <a:xfrm>
                <a:off x="8040216" y="5733256"/>
                <a:ext cx="25519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7572"/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0</a:t>
                </a:r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</p:grpSp>
      <p:sp>
        <p:nvSpPr>
          <p:cNvPr id="4" name="文字方塊 3">
            <a:extLst>
              <a:ext uri="{FF2B5EF4-FFF2-40B4-BE49-F238E27FC236}">
                <a16:creationId xmlns:a16="http://schemas.microsoft.com/office/drawing/2014/main" id="{EEEFEC0C-F13E-49CD-AAAF-09E91CE33157}"/>
              </a:ext>
            </a:extLst>
          </p:cNvPr>
          <p:cNvSpPr txBox="1"/>
          <p:nvPr/>
        </p:nvSpPr>
        <p:spPr>
          <a:xfrm>
            <a:off x="551384" y="1988840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-0.775*log(0.775) 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757DE95-CEB1-4773-9CA6-3F257CEE3019}"/>
              </a:ext>
            </a:extLst>
          </p:cNvPr>
          <p:cNvSpPr txBox="1"/>
          <p:nvPr/>
        </p:nvSpPr>
        <p:spPr>
          <a:xfrm>
            <a:off x="6240016" y="1988840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Class 1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8E5CD63F-50C8-4B2D-898F-99D9288C7315}"/>
              </a:ext>
            </a:extLst>
          </p:cNvPr>
          <p:cNvSpPr txBox="1"/>
          <p:nvPr/>
        </p:nvSpPr>
        <p:spPr>
          <a:xfrm>
            <a:off x="6240016" y="2431921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Class 2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F96EDA65-2A16-465E-9210-C0F6E1C86A6F}"/>
              </a:ext>
            </a:extLst>
          </p:cNvPr>
          <p:cNvSpPr txBox="1"/>
          <p:nvPr/>
        </p:nvSpPr>
        <p:spPr>
          <a:xfrm>
            <a:off x="6240016" y="2924944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Class 3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4F8A059A-38A9-4274-A1C9-3DB5644086D5}"/>
              </a:ext>
            </a:extLst>
          </p:cNvPr>
          <p:cNvSpPr txBox="1"/>
          <p:nvPr/>
        </p:nvSpPr>
        <p:spPr>
          <a:xfrm>
            <a:off x="6240016" y="3368025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Class 4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134BD1CC-2E58-4012-913A-6DAFE8E71164}"/>
              </a:ext>
            </a:extLst>
          </p:cNvPr>
          <p:cNvSpPr txBox="1"/>
          <p:nvPr/>
        </p:nvSpPr>
        <p:spPr>
          <a:xfrm>
            <a:off x="551384" y="242088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-0.116*log(0.116) 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FFDE98BF-EA96-4447-87A0-68337C306724}"/>
              </a:ext>
            </a:extLst>
          </p:cNvPr>
          <p:cNvSpPr txBox="1"/>
          <p:nvPr/>
        </p:nvSpPr>
        <p:spPr>
          <a:xfrm>
            <a:off x="551384" y="2924944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-0.039*log(0.039) 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11437F59-E4D3-458C-9082-C54A3E889A26}"/>
              </a:ext>
            </a:extLst>
          </p:cNvPr>
          <p:cNvSpPr txBox="1"/>
          <p:nvPr/>
        </p:nvSpPr>
        <p:spPr>
          <a:xfrm>
            <a:off x="551384" y="3356992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-0.070*log(0.070) 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69" name="圖片 68">
            <a:extLst>
              <a:ext uri="{FF2B5EF4-FFF2-40B4-BE49-F238E27FC236}">
                <a16:creationId xmlns:a16="http://schemas.microsoft.com/office/drawing/2014/main" id="{F7C38BB1-EB85-422A-BCF8-5C83172A3D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132"/>
          <a:stretch/>
        </p:blipFill>
        <p:spPr>
          <a:xfrm>
            <a:off x="8544272" y="1916832"/>
            <a:ext cx="1959189" cy="536397"/>
          </a:xfrm>
          <a:prstGeom prst="rect">
            <a:avLst/>
          </a:prstGeom>
        </p:spPr>
      </p:pic>
      <p:sp>
        <p:nvSpPr>
          <p:cNvPr id="74" name="文字方塊 73">
            <a:extLst>
              <a:ext uri="{FF2B5EF4-FFF2-40B4-BE49-F238E27FC236}">
                <a16:creationId xmlns:a16="http://schemas.microsoft.com/office/drawing/2014/main" id="{EAFE526C-ABBD-4D24-8471-1CA0AD5452F6}"/>
              </a:ext>
            </a:extLst>
          </p:cNvPr>
          <p:cNvSpPr txBox="1"/>
          <p:nvPr/>
        </p:nvSpPr>
        <p:spPr>
          <a:xfrm>
            <a:off x="7320136" y="2564904"/>
            <a:ext cx="47998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演算法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5FBD73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*log(0.775)  + -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*log(0.116) + -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*log(0.039) + -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*log(0.070)\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= 0.11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演算法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5FBD73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*log(0.891)  + -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*log(0) + -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*log(0.039) + -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*log(0.070)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= 0.05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演算法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5FBD73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*log(0.999)  + -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*log(0.001) + -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*log(0) + -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*log(0)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= 0.0004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CC307F33-C347-42ED-A09C-A8307A2AFCD6}"/>
              </a:ext>
            </a:extLst>
          </p:cNvPr>
          <p:cNvSpPr/>
          <p:nvPr/>
        </p:nvSpPr>
        <p:spPr>
          <a:xfrm>
            <a:off x="767408" y="1484784"/>
            <a:ext cx="1056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Entropy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80C6D3EE-D740-4B89-924F-7C84C29B9923}"/>
              </a:ext>
            </a:extLst>
          </p:cNvPr>
          <p:cNvSpPr/>
          <p:nvPr/>
        </p:nvSpPr>
        <p:spPr>
          <a:xfrm>
            <a:off x="8688288" y="1556792"/>
            <a:ext cx="1782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Cross Entropy 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261B6B88-9B3D-4EB5-A18A-C52E8926EABF}"/>
              </a:ext>
            </a:extLst>
          </p:cNvPr>
          <p:cNvSpPr/>
          <p:nvPr/>
        </p:nvSpPr>
        <p:spPr>
          <a:xfrm>
            <a:off x="2351584" y="1988840"/>
            <a:ext cx="648072" cy="288032"/>
          </a:xfrm>
          <a:prstGeom prst="rect">
            <a:avLst/>
          </a:prstGeom>
          <a:solidFill>
            <a:srgbClr val="D5E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0.775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8441C28F-40B1-4F5A-AA9A-69E2653F1B0C}"/>
              </a:ext>
            </a:extLst>
          </p:cNvPr>
          <p:cNvSpPr/>
          <p:nvPr/>
        </p:nvSpPr>
        <p:spPr>
          <a:xfrm>
            <a:off x="2351584" y="2492896"/>
            <a:ext cx="648072" cy="288032"/>
          </a:xfrm>
          <a:prstGeom prst="rect">
            <a:avLst/>
          </a:prstGeom>
          <a:solidFill>
            <a:srgbClr val="D5E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0.116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68C92972-5A52-4AE5-A19B-216AD298CA69}"/>
              </a:ext>
            </a:extLst>
          </p:cNvPr>
          <p:cNvSpPr/>
          <p:nvPr/>
        </p:nvSpPr>
        <p:spPr>
          <a:xfrm>
            <a:off x="2351584" y="2924944"/>
            <a:ext cx="648072" cy="288032"/>
          </a:xfrm>
          <a:prstGeom prst="rect">
            <a:avLst/>
          </a:prstGeom>
          <a:solidFill>
            <a:srgbClr val="D5E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0.039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523C812C-D93D-44D4-BCD0-0B7C921ADEAC}"/>
              </a:ext>
            </a:extLst>
          </p:cNvPr>
          <p:cNvSpPr/>
          <p:nvPr/>
        </p:nvSpPr>
        <p:spPr>
          <a:xfrm>
            <a:off x="2351584" y="3356992"/>
            <a:ext cx="648072" cy="288032"/>
          </a:xfrm>
          <a:prstGeom prst="rect">
            <a:avLst/>
          </a:prstGeom>
          <a:solidFill>
            <a:srgbClr val="D5E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0.070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7FF0242D-AEB3-43BD-A30F-C0774324AA50}"/>
              </a:ext>
            </a:extLst>
          </p:cNvPr>
          <p:cNvSpPr/>
          <p:nvPr/>
        </p:nvSpPr>
        <p:spPr>
          <a:xfrm>
            <a:off x="5447928" y="1988840"/>
            <a:ext cx="576064" cy="288032"/>
          </a:xfrm>
          <a:prstGeom prst="rect">
            <a:avLst/>
          </a:prstGeom>
          <a:solidFill>
            <a:srgbClr val="F8C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EB295F5D-E3BD-4348-BA9C-EC7E5506FF14}"/>
              </a:ext>
            </a:extLst>
          </p:cNvPr>
          <p:cNvSpPr/>
          <p:nvPr/>
        </p:nvSpPr>
        <p:spPr>
          <a:xfrm>
            <a:off x="5447928" y="2492896"/>
            <a:ext cx="576064" cy="288032"/>
          </a:xfrm>
          <a:prstGeom prst="rect">
            <a:avLst/>
          </a:prstGeom>
          <a:solidFill>
            <a:srgbClr val="F8C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631FAD55-4E14-4662-912B-2DECC16369EE}"/>
              </a:ext>
            </a:extLst>
          </p:cNvPr>
          <p:cNvSpPr/>
          <p:nvPr/>
        </p:nvSpPr>
        <p:spPr>
          <a:xfrm>
            <a:off x="5447928" y="2924944"/>
            <a:ext cx="576064" cy="288032"/>
          </a:xfrm>
          <a:prstGeom prst="rect">
            <a:avLst/>
          </a:prstGeom>
          <a:solidFill>
            <a:srgbClr val="F8C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B733139A-ACD6-4235-95F4-25EFD6DB0C25}"/>
              </a:ext>
            </a:extLst>
          </p:cNvPr>
          <p:cNvSpPr/>
          <p:nvPr/>
        </p:nvSpPr>
        <p:spPr>
          <a:xfrm>
            <a:off x="5447928" y="3356992"/>
            <a:ext cx="576064" cy="288032"/>
          </a:xfrm>
          <a:prstGeom prst="rect">
            <a:avLst/>
          </a:prstGeom>
          <a:solidFill>
            <a:srgbClr val="F8C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FF280A3E-307E-436D-9F88-E4AE67C1CD11}"/>
              </a:ext>
            </a:extLst>
          </p:cNvPr>
          <p:cNvGrpSpPr/>
          <p:nvPr/>
        </p:nvGrpSpPr>
        <p:grpSpPr>
          <a:xfrm>
            <a:off x="0" y="3212976"/>
            <a:ext cx="2017605" cy="479376"/>
            <a:chOff x="-98069" y="3267332"/>
            <a:chExt cx="2017605" cy="479376"/>
          </a:xfrm>
        </p:grpSpPr>
        <p:cxnSp>
          <p:nvCxnSpPr>
            <p:cNvPr id="103" name="直線接點 102">
              <a:extLst>
                <a:ext uri="{FF2B5EF4-FFF2-40B4-BE49-F238E27FC236}">
                  <a16:creationId xmlns:a16="http://schemas.microsoft.com/office/drawing/2014/main" id="{21E47540-C3B8-4D8D-9344-9ACF0D651D3D}"/>
                </a:ext>
              </a:extLst>
            </p:cNvPr>
            <p:cNvCxnSpPr/>
            <p:nvPr/>
          </p:nvCxnSpPr>
          <p:spPr>
            <a:xfrm>
              <a:off x="119336" y="3717032"/>
              <a:ext cx="1800200" cy="0"/>
            </a:xfrm>
            <a:prstGeom prst="line">
              <a:avLst/>
            </a:prstGeom>
            <a:ln w="28575"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弧形 103">
              <a:extLst>
                <a:ext uri="{FF2B5EF4-FFF2-40B4-BE49-F238E27FC236}">
                  <a16:creationId xmlns:a16="http://schemas.microsoft.com/office/drawing/2014/main" id="{60BB2736-EAE7-43C7-AA00-B1EFEF5F641C}"/>
                </a:ext>
              </a:extLst>
            </p:cNvPr>
            <p:cNvSpPr/>
            <p:nvPr/>
          </p:nvSpPr>
          <p:spPr>
            <a:xfrm rot="4076454">
              <a:off x="-72867" y="3242130"/>
              <a:ext cx="479376" cy="529780"/>
            </a:xfrm>
            <a:prstGeom prst="arc">
              <a:avLst>
                <a:gd name="adj1" fmla="val 15204184"/>
                <a:gd name="adj2" fmla="val 0"/>
              </a:avLst>
            </a:prstGeom>
            <a:ln w="28575"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DFD7E912-19A6-47FC-B7CD-9C73B8822E60}"/>
              </a:ext>
            </a:extLst>
          </p:cNvPr>
          <p:cNvSpPr txBox="1"/>
          <p:nvPr/>
        </p:nvSpPr>
        <p:spPr>
          <a:xfrm>
            <a:off x="407368" y="3717032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0.330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06" name="加號 105">
            <a:extLst>
              <a:ext uri="{FF2B5EF4-FFF2-40B4-BE49-F238E27FC236}">
                <a16:creationId xmlns:a16="http://schemas.microsoft.com/office/drawing/2014/main" id="{83EF038F-760E-4944-A4C9-7EE2697FD836}"/>
              </a:ext>
            </a:extLst>
          </p:cNvPr>
          <p:cNvSpPr/>
          <p:nvPr/>
        </p:nvSpPr>
        <p:spPr>
          <a:xfrm>
            <a:off x="119336" y="3284984"/>
            <a:ext cx="360040" cy="360040"/>
          </a:xfrm>
          <a:prstGeom prst="mathPlus">
            <a:avLst>
              <a:gd name="adj1" fmla="val 4707"/>
            </a:avLst>
          </a:prstGeom>
          <a:solidFill>
            <a:schemeClr val="accent6">
              <a:lumMod val="10000"/>
            </a:schemeClr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7" name="矩形: 圓角 106">
            <a:extLst>
              <a:ext uri="{FF2B5EF4-FFF2-40B4-BE49-F238E27FC236}">
                <a16:creationId xmlns:a16="http://schemas.microsoft.com/office/drawing/2014/main" id="{83ED4719-BF9E-4999-9E33-D77CBF17B48D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306867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交叉熵 </a:t>
            </a: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– </a:t>
            </a: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與其他 </a:t>
            </a: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Probability </a:t>
            </a: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比較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交叉熵是一種用來量化兩個概率分布之間差異的損失函數。衡量預測分布與真實分布之間的不一致程度。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641DEBA-9771-4294-8D46-E05EDA78D52F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advance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F9E931-BA29-4544-BC7A-77C66A0D388C}"/>
              </a:ext>
            </a:extLst>
          </p:cNvPr>
          <p:cNvSpPr/>
          <p:nvPr/>
        </p:nvSpPr>
        <p:spPr>
          <a:xfrm>
            <a:off x="2999656" y="1556792"/>
            <a:ext cx="64807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AE16BC58-AD7C-46CF-9575-14973153318C}"/>
              </a:ext>
            </a:extLst>
          </p:cNvPr>
          <p:cNvGrpSpPr/>
          <p:nvPr/>
        </p:nvGrpSpPr>
        <p:grpSpPr>
          <a:xfrm>
            <a:off x="1559496" y="1556792"/>
            <a:ext cx="5208959" cy="4617804"/>
            <a:chOff x="6503665" y="1484784"/>
            <a:chExt cx="5208959" cy="4617804"/>
          </a:xfrm>
        </p:grpSpPr>
        <p:pic>
          <p:nvPicPr>
            <p:cNvPr id="26634" name="Picture 10" descr="Cross-Entropy Loss Function. A loss function used in most… | by Kiprono  Elijah Koech | Towards Data Science">
              <a:extLst>
                <a:ext uri="{FF2B5EF4-FFF2-40B4-BE49-F238E27FC236}">
                  <a16:creationId xmlns:a16="http://schemas.microsoft.com/office/drawing/2014/main" id="{425824FB-C4B9-4BFB-AF55-D96D26B82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2104" y="1484784"/>
              <a:ext cx="4200525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E3AAEDBB-E1C8-4617-8637-4327AB032644}"/>
                </a:ext>
              </a:extLst>
            </p:cNvPr>
            <p:cNvCxnSpPr>
              <a:cxnSpLocks/>
            </p:cNvCxnSpPr>
            <p:nvPr/>
          </p:nvCxnSpPr>
          <p:spPr>
            <a:xfrm>
              <a:off x="6503665" y="5582766"/>
              <a:ext cx="2040607" cy="0"/>
            </a:xfrm>
            <a:prstGeom prst="line">
              <a:avLst/>
            </a:prstGeom>
            <a:ln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4CF87D06-5E6F-4526-A73B-E8DFCDED746B}"/>
                </a:ext>
              </a:extLst>
            </p:cNvPr>
            <p:cNvSpPr/>
            <p:nvPr/>
          </p:nvSpPr>
          <p:spPr>
            <a:xfrm>
              <a:off x="6744072" y="5373216"/>
              <a:ext cx="288032" cy="216024"/>
            </a:xfrm>
            <a:prstGeom prst="rect">
              <a:avLst/>
            </a:prstGeom>
            <a:solidFill>
              <a:schemeClr val="accent6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DAAD3FF2-CF0F-4FB5-BF8F-A75DD626F9FA}"/>
                </a:ext>
              </a:extLst>
            </p:cNvPr>
            <p:cNvSpPr/>
            <p:nvPr/>
          </p:nvSpPr>
          <p:spPr>
            <a:xfrm>
              <a:off x="7176120" y="4941168"/>
              <a:ext cx="288032" cy="648072"/>
            </a:xfrm>
            <a:prstGeom prst="rect">
              <a:avLst/>
            </a:prstGeom>
            <a:solidFill>
              <a:schemeClr val="accent6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F394445-4DA1-4832-A4AA-E4691DBD8968}"/>
                </a:ext>
              </a:extLst>
            </p:cNvPr>
            <p:cNvSpPr/>
            <p:nvPr/>
          </p:nvSpPr>
          <p:spPr>
            <a:xfrm>
              <a:off x="7608168" y="5517232"/>
              <a:ext cx="288032" cy="72008"/>
            </a:xfrm>
            <a:prstGeom prst="rect">
              <a:avLst/>
            </a:prstGeom>
            <a:solidFill>
              <a:schemeClr val="accent6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3CBB6C42-E7E3-406F-9420-9920A2A25C9A}"/>
                </a:ext>
              </a:extLst>
            </p:cNvPr>
            <p:cNvSpPr/>
            <p:nvPr/>
          </p:nvSpPr>
          <p:spPr>
            <a:xfrm>
              <a:off x="8040216" y="5517232"/>
              <a:ext cx="288032" cy="72008"/>
            </a:xfrm>
            <a:prstGeom prst="rect">
              <a:avLst/>
            </a:prstGeom>
            <a:solidFill>
              <a:schemeClr val="accent6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46" name="直線接點 45">
              <a:extLst>
                <a:ext uri="{FF2B5EF4-FFF2-40B4-BE49-F238E27FC236}">
                  <a16:creationId xmlns:a16="http://schemas.microsoft.com/office/drawing/2014/main" id="{0A6936E6-0B88-443B-B47B-744618A4D22D}"/>
                </a:ext>
              </a:extLst>
            </p:cNvPr>
            <p:cNvCxnSpPr>
              <a:cxnSpLocks/>
            </p:cNvCxnSpPr>
            <p:nvPr/>
          </p:nvCxnSpPr>
          <p:spPr>
            <a:xfrm>
              <a:off x="9672017" y="5582766"/>
              <a:ext cx="2040607" cy="0"/>
            </a:xfrm>
            <a:prstGeom prst="line">
              <a:avLst/>
            </a:prstGeom>
            <a:ln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B1259521-25CF-409A-9B54-6DC2D6067436}"/>
                </a:ext>
              </a:extLst>
            </p:cNvPr>
            <p:cNvSpPr/>
            <p:nvPr/>
          </p:nvSpPr>
          <p:spPr>
            <a:xfrm>
              <a:off x="9912424" y="5301208"/>
              <a:ext cx="288032" cy="288032"/>
            </a:xfrm>
            <a:prstGeom prst="rect">
              <a:avLst/>
            </a:prstGeom>
            <a:solidFill>
              <a:schemeClr val="accent6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5CB8E5B9-0335-4761-872B-7A55F8740FC6}"/>
                </a:ext>
              </a:extLst>
            </p:cNvPr>
            <p:cNvCxnSpPr>
              <a:cxnSpLocks/>
            </p:cNvCxnSpPr>
            <p:nvPr/>
          </p:nvCxnSpPr>
          <p:spPr>
            <a:xfrm>
              <a:off x="10056440" y="5517232"/>
              <a:ext cx="0" cy="216024"/>
            </a:xfrm>
            <a:prstGeom prst="line">
              <a:avLst/>
            </a:prstGeom>
            <a:ln w="19050"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接點 55">
              <a:extLst>
                <a:ext uri="{FF2B5EF4-FFF2-40B4-BE49-F238E27FC236}">
                  <a16:creationId xmlns:a16="http://schemas.microsoft.com/office/drawing/2014/main" id="{99A09CEF-B614-4CDF-8AE3-103606E41E6B}"/>
                </a:ext>
              </a:extLst>
            </p:cNvPr>
            <p:cNvCxnSpPr>
              <a:cxnSpLocks/>
            </p:cNvCxnSpPr>
            <p:nvPr/>
          </p:nvCxnSpPr>
          <p:spPr>
            <a:xfrm>
              <a:off x="10488488" y="5517232"/>
              <a:ext cx="0" cy="216024"/>
            </a:xfrm>
            <a:prstGeom prst="line">
              <a:avLst/>
            </a:prstGeom>
            <a:ln w="19050"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12A3087B-24BE-4535-9072-72CDFE31AAAA}"/>
                </a:ext>
              </a:extLst>
            </p:cNvPr>
            <p:cNvCxnSpPr>
              <a:cxnSpLocks/>
            </p:cNvCxnSpPr>
            <p:nvPr/>
          </p:nvCxnSpPr>
          <p:spPr>
            <a:xfrm>
              <a:off x="10920536" y="5517232"/>
              <a:ext cx="0" cy="216024"/>
            </a:xfrm>
            <a:prstGeom prst="line">
              <a:avLst/>
            </a:prstGeom>
            <a:ln w="19050"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接點 57">
              <a:extLst>
                <a:ext uri="{FF2B5EF4-FFF2-40B4-BE49-F238E27FC236}">
                  <a16:creationId xmlns:a16="http://schemas.microsoft.com/office/drawing/2014/main" id="{A80E6914-4431-4110-B2DE-B47EFF7B73D8}"/>
                </a:ext>
              </a:extLst>
            </p:cNvPr>
            <p:cNvCxnSpPr>
              <a:cxnSpLocks/>
            </p:cNvCxnSpPr>
            <p:nvPr/>
          </p:nvCxnSpPr>
          <p:spPr>
            <a:xfrm>
              <a:off x="11352584" y="5517232"/>
              <a:ext cx="0" cy="216024"/>
            </a:xfrm>
            <a:prstGeom prst="line">
              <a:avLst/>
            </a:prstGeom>
            <a:ln w="19050"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接點 61">
              <a:extLst>
                <a:ext uri="{FF2B5EF4-FFF2-40B4-BE49-F238E27FC236}">
                  <a16:creationId xmlns:a16="http://schemas.microsoft.com/office/drawing/2014/main" id="{3E94877C-15DB-4A6B-9BB5-CFA96179EDDB}"/>
                </a:ext>
              </a:extLst>
            </p:cNvPr>
            <p:cNvCxnSpPr>
              <a:cxnSpLocks/>
            </p:cNvCxnSpPr>
            <p:nvPr/>
          </p:nvCxnSpPr>
          <p:spPr>
            <a:xfrm>
              <a:off x="8184232" y="5517232"/>
              <a:ext cx="0" cy="216024"/>
            </a:xfrm>
            <a:prstGeom prst="line">
              <a:avLst/>
            </a:prstGeom>
            <a:ln w="19050"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接點 62">
              <a:extLst>
                <a:ext uri="{FF2B5EF4-FFF2-40B4-BE49-F238E27FC236}">
                  <a16:creationId xmlns:a16="http://schemas.microsoft.com/office/drawing/2014/main" id="{B4631BC1-15CE-43B5-B4B8-B770422BF5CE}"/>
                </a:ext>
              </a:extLst>
            </p:cNvPr>
            <p:cNvCxnSpPr>
              <a:cxnSpLocks/>
            </p:cNvCxnSpPr>
            <p:nvPr/>
          </p:nvCxnSpPr>
          <p:spPr>
            <a:xfrm>
              <a:off x="7752184" y="5517232"/>
              <a:ext cx="0" cy="216024"/>
            </a:xfrm>
            <a:prstGeom prst="line">
              <a:avLst/>
            </a:prstGeom>
            <a:ln w="19050"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接點 63">
              <a:extLst>
                <a:ext uri="{FF2B5EF4-FFF2-40B4-BE49-F238E27FC236}">
                  <a16:creationId xmlns:a16="http://schemas.microsoft.com/office/drawing/2014/main" id="{DA819704-56F4-4D62-A8E8-45C772FBBC17}"/>
                </a:ext>
              </a:extLst>
            </p:cNvPr>
            <p:cNvCxnSpPr>
              <a:cxnSpLocks/>
            </p:cNvCxnSpPr>
            <p:nvPr/>
          </p:nvCxnSpPr>
          <p:spPr>
            <a:xfrm>
              <a:off x="7320136" y="5517232"/>
              <a:ext cx="0" cy="216024"/>
            </a:xfrm>
            <a:prstGeom prst="line">
              <a:avLst/>
            </a:prstGeom>
            <a:ln w="19050"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EE5D0DE3-DF55-420F-9F52-4EDFCC3E2F3F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5517232"/>
              <a:ext cx="0" cy="216024"/>
            </a:xfrm>
            <a:prstGeom prst="line">
              <a:avLst/>
            </a:prstGeom>
            <a:ln w="19050"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30DD9299-A8B6-4B9F-9035-CDF35CA18687}"/>
                </a:ext>
              </a:extLst>
            </p:cNvPr>
            <p:cNvCxnSpPr>
              <a:cxnSpLocks/>
            </p:cNvCxnSpPr>
            <p:nvPr/>
          </p:nvCxnSpPr>
          <p:spPr>
            <a:xfrm>
              <a:off x="6528048" y="4725144"/>
              <a:ext cx="5184576" cy="0"/>
            </a:xfrm>
            <a:prstGeom prst="line">
              <a:avLst/>
            </a:prstGeom>
            <a:ln>
              <a:solidFill>
                <a:schemeClr val="accent6">
                  <a:lumMod val="1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E8FAAE2C-D3DC-4F8C-801E-B6C721FAE03C}"/>
                </a:ext>
              </a:extLst>
            </p:cNvPr>
            <p:cNvGrpSpPr/>
            <p:nvPr/>
          </p:nvGrpSpPr>
          <p:grpSpPr>
            <a:xfrm>
              <a:off x="6744072" y="5733256"/>
              <a:ext cx="1609050" cy="369332"/>
              <a:chOff x="6744072" y="5733256"/>
              <a:chExt cx="1609050" cy="369332"/>
            </a:xfrm>
          </p:grpSpPr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87C1C822-BA0D-45E0-8AB8-B6F1F439B72E}"/>
                  </a:ext>
                </a:extLst>
              </p:cNvPr>
              <p:cNvSpPr/>
              <p:nvPr/>
            </p:nvSpPr>
            <p:spPr>
              <a:xfrm>
                <a:off x="6744072" y="5733256"/>
                <a:ext cx="3129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7572"/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1</a:t>
                </a:r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309D11FF-8726-4305-9436-4EB83DAA025B}"/>
                  </a:ext>
                </a:extLst>
              </p:cNvPr>
              <p:cNvSpPr/>
              <p:nvPr/>
            </p:nvSpPr>
            <p:spPr>
              <a:xfrm>
                <a:off x="7176120" y="5733256"/>
                <a:ext cx="3129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7572"/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2</a:t>
                </a:r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0F419B14-0E27-4FAD-80B7-D7AED3EB4146}"/>
                  </a:ext>
                </a:extLst>
              </p:cNvPr>
              <p:cNvSpPr/>
              <p:nvPr/>
            </p:nvSpPr>
            <p:spPr>
              <a:xfrm>
                <a:off x="7608168" y="5733256"/>
                <a:ext cx="3129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7572"/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3</a:t>
                </a:r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940A8494-E98B-4AE8-BE97-4234666522BD}"/>
                  </a:ext>
                </a:extLst>
              </p:cNvPr>
              <p:cNvSpPr/>
              <p:nvPr/>
            </p:nvSpPr>
            <p:spPr>
              <a:xfrm>
                <a:off x="8040216" y="5733256"/>
                <a:ext cx="3129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7572"/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4</a:t>
                </a:r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id="{480A3C39-E713-4341-9A42-BF21F2CA19F3}"/>
                </a:ext>
              </a:extLst>
            </p:cNvPr>
            <p:cNvGrpSpPr/>
            <p:nvPr/>
          </p:nvGrpSpPr>
          <p:grpSpPr>
            <a:xfrm>
              <a:off x="9912424" y="5733256"/>
              <a:ext cx="1609050" cy="369332"/>
              <a:chOff x="6744072" y="5733256"/>
              <a:chExt cx="1609050" cy="369332"/>
            </a:xfrm>
          </p:grpSpPr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5C08E66C-EC8E-4497-9CCD-C9AE32356800}"/>
                  </a:ext>
                </a:extLst>
              </p:cNvPr>
              <p:cNvSpPr/>
              <p:nvPr/>
            </p:nvSpPr>
            <p:spPr>
              <a:xfrm>
                <a:off x="6744072" y="5733256"/>
                <a:ext cx="3129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7572"/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1</a:t>
                </a:r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58D99E40-458D-4FC2-A447-81B0D5D3CEE2}"/>
                  </a:ext>
                </a:extLst>
              </p:cNvPr>
              <p:cNvSpPr/>
              <p:nvPr/>
            </p:nvSpPr>
            <p:spPr>
              <a:xfrm>
                <a:off x="7176120" y="5733256"/>
                <a:ext cx="3129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7572"/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2</a:t>
                </a:r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086D328D-EC69-4470-8E9A-EDC6B8C5E760}"/>
                  </a:ext>
                </a:extLst>
              </p:cNvPr>
              <p:cNvSpPr/>
              <p:nvPr/>
            </p:nvSpPr>
            <p:spPr>
              <a:xfrm>
                <a:off x="7608168" y="5733256"/>
                <a:ext cx="3129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7572"/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3</a:t>
                </a:r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781A5101-4E4C-49E6-A971-FEF821BA76D8}"/>
                  </a:ext>
                </a:extLst>
              </p:cNvPr>
              <p:cNvSpPr/>
              <p:nvPr/>
            </p:nvSpPr>
            <p:spPr>
              <a:xfrm>
                <a:off x="8040216" y="5733256"/>
                <a:ext cx="3129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7572"/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4</a:t>
                </a:r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7EEB618C-362A-4BA3-88C1-A93962F22A5F}"/>
                </a:ext>
              </a:extLst>
            </p:cNvPr>
            <p:cNvSpPr/>
            <p:nvPr/>
          </p:nvSpPr>
          <p:spPr>
            <a:xfrm>
              <a:off x="9840416" y="3717032"/>
              <a:ext cx="17267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D8D8D8">
                      <a:lumMod val="10000"/>
                    </a:srgbClr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Probabilities</a:t>
              </a: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D8D8D8">
                      <a:lumMod val="10000"/>
                    </a:srgbClr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 </a:t>
              </a: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D8D8D8">
                      <a:lumMod val="10000"/>
                    </a:srgbClr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II</a:t>
              </a: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C368565D-4DB0-4F68-AB04-93D4546A0E24}"/>
                </a:ext>
              </a:extLst>
            </p:cNvPr>
            <p:cNvSpPr/>
            <p:nvPr/>
          </p:nvSpPr>
          <p:spPr>
            <a:xfrm>
              <a:off x="6816080" y="3717032"/>
              <a:ext cx="17267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D8D8D8">
                      <a:lumMod val="10000"/>
                    </a:srgbClr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Probabilities</a:t>
              </a: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D8D8D8">
                      <a:lumMod val="10000"/>
                    </a:srgbClr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 </a:t>
              </a: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D8D8D8">
                      <a:lumMod val="10000"/>
                    </a:srgbClr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I</a:t>
              </a:r>
            </a:p>
          </p:txBody>
        </p: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0FBA50C0-65A5-4601-88C6-7E4C4403761D}"/>
                </a:ext>
              </a:extLst>
            </p:cNvPr>
            <p:cNvGrpSpPr/>
            <p:nvPr/>
          </p:nvGrpSpPr>
          <p:grpSpPr>
            <a:xfrm>
              <a:off x="6719689" y="4437112"/>
              <a:ext cx="4824016" cy="246221"/>
              <a:chOff x="6863705" y="5733256"/>
              <a:chExt cx="4824016" cy="246221"/>
            </a:xfrm>
          </p:grpSpPr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EEF22131-FF5E-4057-B8C7-1FEE06C175EE}"/>
                  </a:ext>
                </a:extLst>
              </p:cNvPr>
              <p:cNvSpPr/>
              <p:nvPr/>
            </p:nvSpPr>
            <p:spPr>
              <a:xfrm>
                <a:off x="6863705" y="5733256"/>
                <a:ext cx="360996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7572"/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0.2</a:t>
                </a:r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A70C8A4D-73AF-4B03-BF0C-4E0E184E98A3}"/>
                  </a:ext>
                </a:extLst>
              </p:cNvPr>
              <p:cNvSpPr/>
              <p:nvPr/>
            </p:nvSpPr>
            <p:spPr>
              <a:xfrm>
                <a:off x="7295753" y="5733256"/>
                <a:ext cx="360996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7572"/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0.7</a:t>
                </a:r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379F458F-B38F-4770-B3C3-4850610AE5B6}"/>
                  </a:ext>
                </a:extLst>
              </p:cNvPr>
              <p:cNvSpPr/>
              <p:nvPr/>
            </p:nvSpPr>
            <p:spPr>
              <a:xfrm>
                <a:off x="7655793" y="5733256"/>
                <a:ext cx="43152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7572"/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0.05</a:t>
                </a:r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2471BC62-DCD0-4E94-82EE-7E716780AE34}"/>
                  </a:ext>
                </a:extLst>
              </p:cNvPr>
              <p:cNvSpPr/>
              <p:nvPr/>
            </p:nvSpPr>
            <p:spPr>
              <a:xfrm>
                <a:off x="8087841" y="5733256"/>
                <a:ext cx="43152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7572"/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0.05</a:t>
                </a:r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3E603E6C-F939-487E-936D-4CB84319FABD}"/>
                  </a:ext>
                </a:extLst>
              </p:cNvPr>
              <p:cNvSpPr/>
              <p:nvPr/>
            </p:nvSpPr>
            <p:spPr>
              <a:xfrm>
                <a:off x="10032057" y="5733256"/>
                <a:ext cx="43152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7572"/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0.25</a:t>
                </a:r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92B653CE-D72D-46D1-80C8-0A4CA8DB09B3}"/>
                  </a:ext>
                </a:extLst>
              </p:cNvPr>
              <p:cNvSpPr/>
              <p:nvPr/>
            </p:nvSpPr>
            <p:spPr>
              <a:xfrm>
                <a:off x="10464105" y="5733256"/>
                <a:ext cx="360996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7572"/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0.5</a:t>
                </a:r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8127DD77-A067-4E7F-BEBF-0093DAD1BA12}"/>
                  </a:ext>
                </a:extLst>
              </p:cNvPr>
              <p:cNvSpPr/>
              <p:nvPr/>
            </p:nvSpPr>
            <p:spPr>
              <a:xfrm>
                <a:off x="10824145" y="5733256"/>
                <a:ext cx="360996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7572"/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0.2</a:t>
                </a:r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4FED6479-E15E-44ED-80CC-0C790538EEC7}"/>
                  </a:ext>
                </a:extLst>
              </p:cNvPr>
              <p:cNvSpPr/>
              <p:nvPr/>
            </p:nvSpPr>
            <p:spPr>
              <a:xfrm>
                <a:off x="11256193" y="5733256"/>
                <a:ext cx="43152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7572"/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0.05</a:t>
                </a:r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D83F16DB-0173-4F40-88AF-E58A5A39B8ED}"/>
                </a:ext>
              </a:extLst>
            </p:cNvPr>
            <p:cNvSpPr/>
            <p:nvPr/>
          </p:nvSpPr>
          <p:spPr>
            <a:xfrm>
              <a:off x="10392097" y="5085184"/>
              <a:ext cx="288032" cy="504056"/>
            </a:xfrm>
            <a:prstGeom prst="rect">
              <a:avLst/>
            </a:prstGeom>
            <a:solidFill>
              <a:schemeClr val="accent6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EB79B94F-FC5D-46EF-99AF-1FA65D473AE3}"/>
                </a:ext>
              </a:extLst>
            </p:cNvPr>
            <p:cNvSpPr/>
            <p:nvPr/>
          </p:nvSpPr>
          <p:spPr>
            <a:xfrm>
              <a:off x="10824145" y="5445224"/>
              <a:ext cx="288032" cy="144016"/>
            </a:xfrm>
            <a:prstGeom prst="rect">
              <a:avLst/>
            </a:prstGeom>
            <a:solidFill>
              <a:schemeClr val="accent6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9E89BBDA-2770-48EA-8F4D-7799DA1AC342}"/>
                </a:ext>
              </a:extLst>
            </p:cNvPr>
            <p:cNvSpPr/>
            <p:nvPr/>
          </p:nvSpPr>
          <p:spPr>
            <a:xfrm>
              <a:off x="11256193" y="5517232"/>
              <a:ext cx="288032" cy="72008"/>
            </a:xfrm>
            <a:prstGeom prst="rect">
              <a:avLst/>
            </a:prstGeom>
            <a:solidFill>
              <a:schemeClr val="accent6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4" name="文字方塊 3">
            <a:extLst>
              <a:ext uri="{FF2B5EF4-FFF2-40B4-BE49-F238E27FC236}">
                <a16:creationId xmlns:a16="http://schemas.microsoft.com/office/drawing/2014/main" id="{EEEFEC0C-F13E-49CD-AAAF-09E91CE33157}"/>
              </a:ext>
            </a:extLst>
          </p:cNvPr>
          <p:cNvSpPr txBox="1"/>
          <p:nvPr/>
        </p:nvSpPr>
        <p:spPr>
          <a:xfrm>
            <a:off x="551384" y="1988840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-0.2*log(0.2) 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757DE95-CEB1-4773-9CA6-3F257CEE3019}"/>
              </a:ext>
            </a:extLst>
          </p:cNvPr>
          <p:cNvSpPr txBox="1"/>
          <p:nvPr/>
        </p:nvSpPr>
        <p:spPr>
          <a:xfrm>
            <a:off x="6240016" y="1988840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Class 1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8E5CD63F-50C8-4B2D-898F-99D9288C7315}"/>
              </a:ext>
            </a:extLst>
          </p:cNvPr>
          <p:cNvSpPr txBox="1"/>
          <p:nvPr/>
        </p:nvSpPr>
        <p:spPr>
          <a:xfrm>
            <a:off x="6240016" y="2431921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Class 2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F96EDA65-2A16-465E-9210-C0F6E1C86A6F}"/>
              </a:ext>
            </a:extLst>
          </p:cNvPr>
          <p:cNvSpPr txBox="1"/>
          <p:nvPr/>
        </p:nvSpPr>
        <p:spPr>
          <a:xfrm>
            <a:off x="6240016" y="2924944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Class 3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4F8A059A-38A9-4274-A1C9-3DB5644086D5}"/>
              </a:ext>
            </a:extLst>
          </p:cNvPr>
          <p:cNvSpPr txBox="1"/>
          <p:nvPr/>
        </p:nvSpPr>
        <p:spPr>
          <a:xfrm>
            <a:off x="6240016" y="3368025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Class 4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134BD1CC-2E58-4012-913A-6DAFE8E71164}"/>
              </a:ext>
            </a:extLst>
          </p:cNvPr>
          <p:cNvSpPr txBox="1"/>
          <p:nvPr/>
        </p:nvSpPr>
        <p:spPr>
          <a:xfrm>
            <a:off x="551384" y="242088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-0.7*log(0.7) 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FFDE98BF-EA96-4447-87A0-68337C306724}"/>
              </a:ext>
            </a:extLst>
          </p:cNvPr>
          <p:cNvSpPr txBox="1"/>
          <p:nvPr/>
        </p:nvSpPr>
        <p:spPr>
          <a:xfrm>
            <a:off x="551384" y="2924944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-0.05*log(0.05) 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11437F59-E4D3-458C-9082-C54A3E889A26}"/>
              </a:ext>
            </a:extLst>
          </p:cNvPr>
          <p:cNvSpPr txBox="1"/>
          <p:nvPr/>
        </p:nvSpPr>
        <p:spPr>
          <a:xfrm>
            <a:off x="551384" y="3356992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-0.05*log(0.05) 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69" name="圖片 68">
            <a:extLst>
              <a:ext uri="{FF2B5EF4-FFF2-40B4-BE49-F238E27FC236}">
                <a16:creationId xmlns:a16="http://schemas.microsoft.com/office/drawing/2014/main" id="{F7C38BB1-EB85-422A-BCF8-5C83172A3D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132"/>
          <a:stretch/>
        </p:blipFill>
        <p:spPr>
          <a:xfrm>
            <a:off x="8544272" y="1916832"/>
            <a:ext cx="1959189" cy="536397"/>
          </a:xfrm>
          <a:prstGeom prst="rect">
            <a:avLst/>
          </a:prstGeom>
        </p:spPr>
      </p:pic>
      <p:sp>
        <p:nvSpPr>
          <p:cNvPr id="74" name="文字方塊 73">
            <a:extLst>
              <a:ext uri="{FF2B5EF4-FFF2-40B4-BE49-F238E27FC236}">
                <a16:creationId xmlns:a16="http://schemas.microsoft.com/office/drawing/2014/main" id="{EAFE526C-ABBD-4D24-8471-1CA0AD5452F6}"/>
              </a:ext>
            </a:extLst>
          </p:cNvPr>
          <p:cNvSpPr txBox="1"/>
          <p:nvPr/>
        </p:nvSpPr>
        <p:spPr>
          <a:xfrm>
            <a:off x="8400256" y="2636912"/>
            <a:ext cx="34317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Cross entropy on </a:t>
            </a:r>
            <a:r>
              <a:rPr kumimoji="0" lang="zh-TW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演算法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1(P1) over </a:t>
            </a:r>
            <a:r>
              <a:rPr kumimoji="0" lang="zh-TW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演算法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2(P2):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5FBD73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0.2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*log(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0.25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  + -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2965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0.7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*log(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0.5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 +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2965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0.05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*log(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0.2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 + -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2965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0.05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*log(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0.05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= 0.431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0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Cross entropy on </a:t>
            </a:r>
            <a:r>
              <a:rPr kumimoji="0" lang="zh-TW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演算法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2(P2) over </a:t>
            </a:r>
            <a:r>
              <a:rPr kumimoji="0" lang="zh-TW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演算法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1(P1):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0.25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*log(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5FBD73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0.2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  + -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0.5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*log(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2965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0.7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 +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0.2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*log(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2965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0.05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 + -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0.05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*log(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2965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0.05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= 0.577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0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CC307F33-C347-42ED-A09C-A8307A2AFCD6}"/>
              </a:ext>
            </a:extLst>
          </p:cNvPr>
          <p:cNvSpPr/>
          <p:nvPr/>
        </p:nvSpPr>
        <p:spPr>
          <a:xfrm>
            <a:off x="767408" y="1484784"/>
            <a:ext cx="1056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Entropy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80C6D3EE-D740-4B89-924F-7C84C29B9923}"/>
              </a:ext>
            </a:extLst>
          </p:cNvPr>
          <p:cNvSpPr/>
          <p:nvPr/>
        </p:nvSpPr>
        <p:spPr>
          <a:xfrm>
            <a:off x="8688288" y="1556792"/>
            <a:ext cx="1782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Cross Entropy 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8C98E8B-479D-42E9-85FD-AEFC44DBF113}"/>
              </a:ext>
            </a:extLst>
          </p:cNvPr>
          <p:cNvSpPr/>
          <p:nvPr/>
        </p:nvSpPr>
        <p:spPr>
          <a:xfrm>
            <a:off x="5447928" y="1988840"/>
            <a:ext cx="576064" cy="288032"/>
          </a:xfrm>
          <a:prstGeom prst="rect">
            <a:avLst/>
          </a:prstGeom>
          <a:solidFill>
            <a:srgbClr val="F8C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0.25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EB15AC11-D5B3-45FA-AB5E-BA4FD746778F}"/>
              </a:ext>
            </a:extLst>
          </p:cNvPr>
          <p:cNvSpPr/>
          <p:nvPr/>
        </p:nvSpPr>
        <p:spPr>
          <a:xfrm>
            <a:off x="5447928" y="2492896"/>
            <a:ext cx="576064" cy="288032"/>
          </a:xfrm>
          <a:prstGeom prst="rect">
            <a:avLst/>
          </a:prstGeom>
          <a:solidFill>
            <a:srgbClr val="F8C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0.5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9EF7812F-2B2F-4BED-8BB3-DAC49EA40927}"/>
              </a:ext>
            </a:extLst>
          </p:cNvPr>
          <p:cNvSpPr/>
          <p:nvPr/>
        </p:nvSpPr>
        <p:spPr>
          <a:xfrm>
            <a:off x="5447928" y="2924944"/>
            <a:ext cx="576064" cy="288032"/>
          </a:xfrm>
          <a:prstGeom prst="rect">
            <a:avLst/>
          </a:prstGeom>
          <a:solidFill>
            <a:srgbClr val="F8C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0.2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81A7E171-6E8E-4F12-B336-545A2C67B16E}"/>
              </a:ext>
            </a:extLst>
          </p:cNvPr>
          <p:cNvSpPr/>
          <p:nvPr/>
        </p:nvSpPr>
        <p:spPr>
          <a:xfrm>
            <a:off x="5447928" y="3356992"/>
            <a:ext cx="576064" cy="288032"/>
          </a:xfrm>
          <a:prstGeom prst="rect">
            <a:avLst/>
          </a:prstGeom>
          <a:solidFill>
            <a:srgbClr val="F8C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0.05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94314F44-A240-44D0-804D-886EAF3F49C6}"/>
              </a:ext>
            </a:extLst>
          </p:cNvPr>
          <p:cNvSpPr/>
          <p:nvPr/>
        </p:nvSpPr>
        <p:spPr>
          <a:xfrm>
            <a:off x="2351584" y="1988840"/>
            <a:ext cx="576064" cy="288032"/>
          </a:xfrm>
          <a:prstGeom prst="rect">
            <a:avLst/>
          </a:prstGeom>
          <a:solidFill>
            <a:srgbClr val="D5E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0.2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A86C007F-4163-4B09-ADB9-711FC7FC3906}"/>
              </a:ext>
            </a:extLst>
          </p:cNvPr>
          <p:cNvSpPr/>
          <p:nvPr/>
        </p:nvSpPr>
        <p:spPr>
          <a:xfrm>
            <a:off x="2351584" y="2492896"/>
            <a:ext cx="576064" cy="288032"/>
          </a:xfrm>
          <a:prstGeom prst="rect">
            <a:avLst/>
          </a:prstGeom>
          <a:solidFill>
            <a:srgbClr val="D5E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0.7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9331B82A-850E-4A50-B538-0ABD3B5A396D}"/>
              </a:ext>
            </a:extLst>
          </p:cNvPr>
          <p:cNvSpPr/>
          <p:nvPr/>
        </p:nvSpPr>
        <p:spPr>
          <a:xfrm>
            <a:off x="2351584" y="2924944"/>
            <a:ext cx="576064" cy="288032"/>
          </a:xfrm>
          <a:prstGeom prst="rect">
            <a:avLst/>
          </a:prstGeom>
          <a:solidFill>
            <a:srgbClr val="D5E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0.05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5C1B952C-BF8C-4954-9F28-34AC7790D991}"/>
              </a:ext>
            </a:extLst>
          </p:cNvPr>
          <p:cNvSpPr/>
          <p:nvPr/>
        </p:nvSpPr>
        <p:spPr>
          <a:xfrm>
            <a:off x="2351584" y="3356992"/>
            <a:ext cx="576064" cy="288032"/>
          </a:xfrm>
          <a:prstGeom prst="rect">
            <a:avLst/>
          </a:prstGeom>
          <a:solidFill>
            <a:srgbClr val="D5E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0.05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7684DE11-87D2-4C67-81D9-C61649704EEE}"/>
              </a:ext>
            </a:extLst>
          </p:cNvPr>
          <p:cNvSpPr/>
          <p:nvPr/>
        </p:nvSpPr>
        <p:spPr>
          <a:xfrm>
            <a:off x="2351584" y="1484784"/>
            <a:ext cx="576064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P1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C52AEE0C-43AB-4186-AAE7-D4DAE2F65324}"/>
              </a:ext>
            </a:extLst>
          </p:cNvPr>
          <p:cNvSpPr/>
          <p:nvPr/>
        </p:nvSpPr>
        <p:spPr>
          <a:xfrm>
            <a:off x="5447928" y="1484784"/>
            <a:ext cx="576064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P2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D996F16B-6EAC-463E-A4CA-191312F93F5C}"/>
              </a:ext>
            </a:extLst>
          </p:cNvPr>
          <p:cNvSpPr/>
          <p:nvPr/>
        </p:nvSpPr>
        <p:spPr>
          <a:xfrm>
            <a:off x="3647728" y="2420888"/>
            <a:ext cx="116487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Lce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(P1, P2)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06590E92-53E4-412A-81A3-F563A470777B}"/>
              </a:ext>
            </a:extLst>
          </p:cNvPr>
          <p:cNvSpPr txBox="1"/>
          <p:nvPr/>
        </p:nvSpPr>
        <p:spPr>
          <a:xfrm>
            <a:off x="6312024" y="1988840"/>
            <a:ext cx="14401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-0.25*log(0.25) 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69B1E44E-2A2B-4B8D-986B-EB048B381F5C}"/>
              </a:ext>
            </a:extLst>
          </p:cNvPr>
          <p:cNvSpPr txBox="1"/>
          <p:nvPr/>
        </p:nvSpPr>
        <p:spPr>
          <a:xfrm>
            <a:off x="6312024" y="2420888"/>
            <a:ext cx="14401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-0.5*log(0.5) 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3" name="文字方塊 122">
            <a:extLst>
              <a:ext uri="{FF2B5EF4-FFF2-40B4-BE49-F238E27FC236}">
                <a16:creationId xmlns:a16="http://schemas.microsoft.com/office/drawing/2014/main" id="{409FCB53-3987-4A67-89C2-45DB5E171DC1}"/>
              </a:ext>
            </a:extLst>
          </p:cNvPr>
          <p:cNvSpPr txBox="1"/>
          <p:nvPr/>
        </p:nvSpPr>
        <p:spPr>
          <a:xfrm>
            <a:off x="6312024" y="2924944"/>
            <a:ext cx="14401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-0.2*log(0.2) 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C17AD2DE-F0E1-4635-8F62-E917840AD8C7}"/>
              </a:ext>
            </a:extLst>
          </p:cNvPr>
          <p:cNvSpPr txBox="1"/>
          <p:nvPr/>
        </p:nvSpPr>
        <p:spPr>
          <a:xfrm>
            <a:off x="6312024" y="3356992"/>
            <a:ext cx="14401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-0.05*log(0.05) 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A8782D6E-F05D-4860-9BFA-7FA4BE02B9AA}"/>
              </a:ext>
            </a:extLst>
          </p:cNvPr>
          <p:cNvGrpSpPr/>
          <p:nvPr/>
        </p:nvGrpSpPr>
        <p:grpSpPr>
          <a:xfrm>
            <a:off x="0" y="3212976"/>
            <a:ext cx="2017605" cy="479376"/>
            <a:chOff x="-98069" y="3267332"/>
            <a:chExt cx="2017605" cy="479376"/>
          </a:xfrm>
        </p:grpSpPr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3E90A634-19A3-403D-A644-DBD43C35EF56}"/>
                </a:ext>
              </a:extLst>
            </p:cNvPr>
            <p:cNvCxnSpPr/>
            <p:nvPr/>
          </p:nvCxnSpPr>
          <p:spPr>
            <a:xfrm>
              <a:off x="119336" y="3717032"/>
              <a:ext cx="1800200" cy="0"/>
            </a:xfrm>
            <a:prstGeom prst="line">
              <a:avLst/>
            </a:prstGeom>
            <a:ln w="28575"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弧形 15">
              <a:extLst>
                <a:ext uri="{FF2B5EF4-FFF2-40B4-BE49-F238E27FC236}">
                  <a16:creationId xmlns:a16="http://schemas.microsoft.com/office/drawing/2014/main" id="{465CCDA5-527A-4564-829C-E05DB170A6BA}"/>
                </a:ext>
              </a:extLst>
            </p:cNvPr>
            <p:cNvSpPr/>
            <p:nvPr/>
          </p:nvSpPr>
          <p:spPr>
            <a:xfrm rot="4076454">
              <a:off x="-72867" y="3242130"/>
              <a:ext cx="479376" cy="529780"/>
            </a:xfrm>
            <a:prstGeom prst="arc">
              <a:avLst>
                <a:gd name="adj1" fmla="val 15204184"/>
                <a:gd name="adj2" fmla="val 0"/>
              </a:avLst>
            </a:prstGeom>
            <a:ln w="28575"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C674EBAB-ADFB-4F59-9FDE-67A4944BACFC}"/>
              </a:ext>
            </a:extLst>
          </p:cNvPr>
          <p:cNvGrpSpPr/>
          <p:nvPr/>
        </p:nvGrpSpPr>
        <p:grpSpPr>
          <a:xfrm flipH="1">
            <a:off x="6312024" y="3212976"/>
            <a:ext cx="2017605" cy="479376"/>
            <a:chOff x="-98069" y="3267332"/>
            <a:chExt cx="2017605" cy="479376"/>
          </a:xfrm>
        </p:grpSpPr>
        <p:cxnSp>
          <p:nvCxnSpPr>
            <p:cNvPr id="88" name="直線接點 87">
              <a:extLst>
                <a:ext uri="{FF2B5EF4-FFF2-40B4-BE49-F238E27FC236}">
                  <a16:creationId xmlns:a16="http://schemas.microsoft.com/office/drawing/2014/main" id="{8BAD499E-D943-471E-877A-B6DE075717EF}"/>
                </a:ext>
              </a:extLst>
            </p:cNvPr>
            <p:cNvCxnSpPr/>
            <p:nvPr/>
          </p:nvCxnSpPr>
          <p:spPr>
            <a:xfrm>
              <a:off x="119336" y="3717032"/>
              <a:ext cx="1800200" cy="0"/>
            </a:xfrm>
            <a:prstGeom prst="line">
              <a:avLst/>
            </a:prstGeom>
            <a:ln w="28575"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弧形 88">
              <a:extLst>
                <a:ext uri="{FF2B5EF4-FFF2-40B4-BE49-F238E27FC236}">
                  <a16:creationId xmlns:a16="http://schemas.microsoft.com/office/drawing/2014/main" id="{6D978FCC-469C-4294-A00F-FCDA391B2FF7}"/>
                </a:ext>
              </a:extLst>
            </p:cNvPr>
            <p:cNvSpPr/>
            <p:nvPr/>
          </p:nvSpPr>
          <p:spPr>
            <a:xfrm rot="4076454">
              <a:off x="-72867" y="3242130"/>
              <a:ext cx="479376" cy="529780"/>
            </a:xfrm>
            <a:prstGeom prst="arc">
              <a:avLst>
                <a:gd name="adj1" fmla="val 15204184"/>
                <a:gd name="adj2" fmla="val 0"/>
              </a:avLst>
            </a:prstGeom>
            <a:ln w="28575"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18" name="加號 17">
            <a:extLst>
              <a:ext uri="{FF2B5EF4-FFF2-40B4-BE49-F238E27FC236}">
                <a16:creationId xmlns:a16="http://schemas.microsoft.com/office/drawing/2014/main" id="{CD8466B1-2D64-4279-98F1-E9E32329B733}"/>
              </a:ext>
            </a:extLst>
          </p:cNvPr>
          <p:cNvSpPr/>
          <p:nvPr/>
        </p:nvSpPr>
        <p:spPr>
          <a:xfrm>
            <a:off x="119336" y="3284984"/>
            <a:ext cx="360040" cy="360040"/>
          </a:xfrm>
          <a:prstGeom prst="mathPlus">
            <a:avLst>
              <a:gd name="adj1" fmla="val 4707"/>
            </a:avLst>
          </a:prstGeom>
          <a:solidFill>
            <a:schemeClr val="accent6">
              <a:lumMod val="10000"/>
            </a:schemeClr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0" name="加號 89">
            <a:extLst>
              <a:ext uri="{FF2B5EF4-FFF2-40B4-BE49-F238E27FC236}">
                <a16:creationId xmlns:a16="http://schemas.microsoft.com/office/drawing/2014/main" id="{B2C4AC60-3318-4D64-BD07-58154AEAD037}"/>
              </a:ext>
            </a:extLst>
          </p:cNvPr>
          <p:cNvSpPr/>
          <p:nvPr/>
        </p:nvSpPr>
        <p:spPr>
          <a:xfrm>
            <a:off x="7824192" y="3284984"/>
            <a:ext cx="360040" cy="360040"/>
          </a:xfrm>
          <a:prstGeom prst="mathPlus">
            <a:avLst>
              <a:gd name="adj1" fmla="val 4707"/>
            </a:avLst>
          </a:prstGeom>
          <a:solidFill>
            <a:schemeClr val="accent6">
              <a:lumMod val="10000"/>
            </a:schemeClr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83694FBC-0EE3-4E08-BEE6-0D281FE864CD}"/>
              </a:ext>
            </a:extLst>
          </p:cNvPr>
          <p:cNvSpPr txBox="1"/>
          <p:nvPr/>
        </p:nvSpPr>
        <p:spPr>
          <a:xfrm>
            <a:off x="407368" y="3717032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0.378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F877497D-56C4-4C09-9624-1D28A1D43847}"/>
              </a:ext>
            </a:extLst>
          </p:cNvPr>
          <p:cNvSpPr txBox="1"/>
          <p:nvPr/>
        </p:nvSpPr>
        <p:spPr>
          <a:xfrm>
            <a:off x="6240016" y="3717032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0.430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7BCC06F-DB46-41AC-BE24-A1230FA35CA5}"/>
              </a:ext>
            </a:extLst>
          </p:cNvPr>
          <p:cNvSpPr/>
          <p:nvPr/>
        </p:nvSpPr>
        <p:spPr>
          <a:xfrm>
            <a:off x="7104112" y="4509120"/>
            <a:ext cx="4878288" cy="1200329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Cross-entropy is greater than entropy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Cross-entropy on distribution 1 over 2 &gt; Entropy on distribution 1 Cross-entropy on distribution 2 over 1 &gt; Entropy on distribution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If two distribution become closer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• Value of cross-entropy is closer to entropy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3" name="矩形: 圓角 112">
            <a:extLst>
              <a:ext uri="{FF2B5EF4-FFF2-40B4-BE49-F238E27FC236}">
                <a16:creationId xmlns:a16="http://schemas.microsoft.com/office/drawing/2014/main" id="{17B2196B-F7DC-4815-8CAA-75DCA68830C3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696545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Logistic regression 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參考資料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E9F8D39-4B33-7F3A-5A7B-0D990ED89DD6}"/>
              </a:ext>
            </a:extLst>
          </p:cNvPr>
          <p:cNvSpPr txBox="1"/>
          <p:nvPr/>
        </p:nvSpPr>
        <p:spPr>
          <a:xfrm>
            <a:off x="390524" y="1449765"/>
            <a:ext cx="1110607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你知道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Cross Entropy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和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KL Divergence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代表什麼意義嗎？談機器學習裡的資訊理論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249DCE"/>
              </a:solidFill>
              <a:effectLst/>
              <a:uLnTx/>
              <a:uFillTx/>
              <a:latin typeface="-apple-system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9DCE"/>
                </a:solidFill>
                <a:effectLst/>
                <a:uLnTx/>
                <a:uFillTx/>
                <a:latin typeface="-apple-system"/>
                <a:ea typeface="新細明體" panose="02020500000000000000" pitchFamily="18" charset="-120"/>
                <a:cs typeface="+mn-cs"/>
                <a:hlinkClick r:id="rId2"/>
              </a:rPr>
              <a:t>https://ycc.idv.tw/deep-dl_2.html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249DCE"/>
              </a:solidFill>
              <a:effectLst/>
              <a:uLnTx/>
              <a:uFillTx/>
              <a:latin typeface="-apple-system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249DCE"/>
              </a:solidFill>
              <a:effectLst/>
              <a:uLnTx/>
              <a:uFillTx/>
              <a:latin typeface="-apple-system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  <a:hlinkClick r:id="rId3"/>
              </a:rPr>
              <a:t>https://medium.com/@ashisharora2204/logistic-regression-maximum-likelihood-estimation-gradient-descent-a7962a452332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Maximum Likelihood Estimate and Logistic Regression simplified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https://pmirla.github.io/2016/07/20/maximum-likelihood-explanation.html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249DCE"/>
              </a:solidFill>
              <a:effectLst/>
              <a:uLnTx/>
              <a:uFillTx/>
              <a:latin typeface="-apple-system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249DCE"/>
              </a:solidFill>
              <a:effectLst/>
              <a:uLnTx/>
              <a:uFillTx/>
              <a:latin typeface="-apple-system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小結</a:t>
            </a:r>
          </a:p>
        </p:txBody>
      </p:sp>
    </p:spTree>
    <p:extLst>
      <p:ext uri="{BB962C8B-B14F-4D97-AF65-F5344CB8AC3E}">
        <p14:creationId xmlns:p14="http://schemas.microsoft.com/office/powerpoint/2010/main" val="1121170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60C6ABA-B083-4D24-95CB-43BD0221733B}"/>
              </a:ext>
            </a:extLst>
          </p:cNvPr>
          <p:cNvCxnSpPr>
            <a:cxnSpLocks/>
          </p:cNvCxnSpPr>
          <p:nvPr/>
        </p:nvCxnSpPr>
        <p:spPr>
          <a:xfrm>
            <a:off x="199735" y="3896205"/>
            <a:ext cx="11970328" cy="0"/>
          </a:xfrm>
          <a:prstGeom prst="line">
            <a:avLst/>
          </a:prstGeom>
          <a:ln w="28575">
            <a:gradFill>
              <a:gsLst>
                <a:gs pos="0">
                  <a:srgbClr val="FFFFCC"/>
                </a:gs>
                <a:gs pos="27000">
                  <a:srgbClr val="FFCC00"/>
                </a:gs>
                <a:gs pos="77000">
                  <a:srgbClr val="FFCC00"/>
                </a:gs>
                <a:gs pos="54000">
                  <a:srgbClr val="FFC000"/>
                </a:gs>
                <a:gs pos="100000">
                  <a:srgbClr val="FFFFCC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標題 1">
            <a:extLst>
              <a:ext uri="{FF2B5EF4-FFF2-40B4-BE49-F238E27FC236}">
                <a16:creationId xmlns:a16="http://schemas.microsoft.com/office/drawing/2014/main" id="{B8A1638B-893D-4407-A758-22DA84E766CA}"/>
              </a:ext>
            </a:extLst>
          </p:cNvPr>
          <p:cNvSpPr txBox="1">
            <a:spLocks/>
          </p:cNvSpPr>
          <p:nvPr/>
        </p:nvSpPr>
        <p:spPr bwMode="auto">
          <a:xfrm>
            <a:off x="3412066" y="2848013"/>
            <a:ext cx="5655734" cy="116197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ctr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KNN 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introduction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5A5E916E-A895-4EDF-86D9-B14760F2C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422" y="2194156"/>
            <a:ext cx="11408954" cy="767639"/>
          </a:xfrm>
        </p:spPr>
        <p:txBody>
          <a:bodyPr/>
          <a:lstStyle/>
          <a:p>
            <a:r>
              <a:rPr lang="zh-TW" altLang="en-US" sz="2800" b="1" dirty="0">
                <a:solidFill>
                  <a:schemeClr val="accent6">
                    <a:lumMod val="10000"/>
                  </a:schemeClr>
                </a:solidFill>
                <a:latin typeface="Calibri Light" panose="020F0302020204030204" pitchFamily="34" charset="0"/>
                <a:ea typeface="微軟正黑體" panose="020B0604030504040204" pitchFamily="34" charset="-120"/>
                <a:cs typeface="Calibri Light" panose="020F0302020204030204" pitchFamily="34" charset="0"/>
              </a:rPr>
              <a:t>大師之路 有你有我</a:t>
            </a:r>
            <a:endParaRPr lang="zh-TW" alt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687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字方塊 38">
            <a:extLst>
              <a:ext uri="{FF2B5EF4-FFF2-40B4-BE49-F238E27FC236}">
                <a16:creationId xmlns:a16="http://schemas.microsoft.com/office/drawing/2014/main" id="{5B2114F4-72FA-C1B0-3361-6A0834338F3E}"/>
              </a:ext>
            </a:extLst>
          </p:cNvPr>
          <p:cNvSpPr txBox="1"/>
          <p:nvPr/>
        </p:nvSpPr>
        <p:spPr>
          <a:xfrm>
            <a:off x="390524" y="1340768"/>
            <a:ext cx="520142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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概念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鄰近點選擇（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Nearest Neighbors Selection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 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KNN 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通過選擇與新樣本最接近的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K 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個已知樣本（即最鄰近點），並基於這些鄰近點的類別來預測新樣本的類別。這種方法不需要明確的數據映射或轉換，而是直接在原始數據空間中進行操作。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距離計算（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Distance Calculation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 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在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KNN 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中，計算新樣本與每個訓練樣本之間的距離是決定最近鄰居的關鍵步驟。常用的距離度量方法包括歐幾里得距離、曼哈頓距離和切比雪夫距離等。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投票機制（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Voting Mechanism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 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一旦選定了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K 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個最鄰近的點，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KNN 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會使用投票機制來決定新樣本的類別。如果是分類問題，最常見的類別（在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K 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個鄰近點中）會被選為預測結果；如果是回歸問題，則可能計算這些鄰近點的平均值或加權平均值。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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常用評估指標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準確率（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Accuracy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）：測量模型預測正確的比例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精確率（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Precision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）：正確預測為正例的比例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召回率（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Recall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）：實際為正例中模型預測正確的比例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F1 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分數（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F1 Score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）：精確率和召回率的調和平均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AUC-ROC 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曲線（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Area Under Curve - Receiver Operating Characteristics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）：用於評估分類模型在所有可能的閾值下的整體表現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KNN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從多個獨立變數預測一個類別變數。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94B0C143-9DFB-1563-F7B7-7975E2508EB3}"/>
              </a:ext>
            </a:extLst>
          </p:cNvPr>
          <p:cNvCxnSpPr/>
          <p:nvPr/>
        </p:nvCxnSpPr>
        <p:spPr>
          <a:xfrm>
            <a:off x="5951984" y="1916832"/>
            <a:ext cx="0" cy="35283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3D6098E2-957A-4D5E-A431-C59BD447E401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KNN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29EAB5E-D95C-4591-B53C-72B33CE5C78C}"/>
              </a:ext>
            </a:extLst>
          </p:cNvPr>
          <p:cNvSpPr/>
          <p:nvPr/>
        </p:nvSpPr>
        <p:spPr>
          <a:xfrm>
            <a:off x="7248128" y="5229200"/>
            <a:ext cx="4320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：選擇鄰居的數量 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K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：根據歐幾里得距離，找出新數據點的 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K 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個最近鄰居 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：在這些 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K 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個鄰居中，計算每個類別的數據點數量 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4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：將新數據點歸類到鄰居數量最多的類別中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730E331-5DE5-4BE2-8C9B-6E128D866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2060848"/>
            <a:ext cx="4392488" cy="255682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CD5E405-CF1E-4AB0-9D90-68C883BF6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104" y="4725144"/>
            <a:ext cx="4176464" cy="370434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DA684831-2E99-40E3-A85E-181C1D225AF5}"/>
              </a:ext>
            </a:extLst>
          </p:cNvPr>
          <p:cNvSpPr/>
          <p:nvPr/>
        </p:nvSpPr>
        <p:spPr>
          <a:xfrm>
            <a:off x="8472264" y="3140968"/>
            <a:ext cx="216024" cy="21602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7B30BAA4-3541-460C-A902-F1F73298D4E9}"/>
              </a:ext>
            </a:extLst>
          </p:cNvPr>
          <p:cNvSpPr/>
          <p:nvPr/>
        </p:nvSpPr>
        <p:spPr>
          <a:xfrm>
            <a:off x="8184232" y="3140968"/>
            <a:ext cx="216024" cy="21602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91E451B2-2579-4D86-93B8-07383DAECB00}"/>
              </a:ext>
            </a:extLst>
          </p:cNvPr>
          <p:cNvSpPr/>
          <p:nvPr/>
        </p:nvSpPr>
        <p:spPr>
          <a:xfrm>
            <a:off x="8256240" y="3356992"/>
            <a:ext cx="216024" cy="21602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F9A01B24-BF2D-4ECE-ACFD-32498393F07C}"/>
              </a:ext>
            </a:extLst>
          </p:cNvPr>
          <p:cNvSpPr/>
          <p:nvPr/>
        </p:nvSpPr>
        <p:spPr>
          <a:xfrm>
            <a:off x="8904312" y="2636912"/>
            <a:ext cx="216024" cy="216024"/>
          </a:xfrm>
          <a:prstGeom prst="ellipse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40D2DD9B-7D93-45DF-B9D0-DA9226CEA3BA}"/>
              </a:ext>
            </a:extLst>
          </p:cNvPr>
          <p:cNvSpPr/>
          <p:nvPr/>
        </p:nvSpPr>
        <p:spPr>
          <a:xfrm>
            <a:off x="8904312" y="2924944"/>
            <a:ext cx="216024" cy="216024"/>
          </a:xfrm>
          <a:prstGeom prst="ellipse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6AC1D2C9-4D6B-45C7-9C15-FF260BC7FE42}"/>
              </a:ext>
            </a:extLst>
          </p:cNvPr>
          <p:cNvSpPr/>
          <p:nvPr/>
        </p:nvSpPr>
        <p:spPr>
          <a:xfrm>
            <a:off x="8256240" y="1700808"/>
            <a:ext cx="1260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假設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k = 5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3927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机器学习基础】常见的9种距离度量方法，内含欧氏距离、切比雪夫距离等-CSDN博客">
            <a:extLst>
              <a:ext uri="{FF2B5EF4-FFF2-40B4-BE49-F238E27FC236}">
                <a16:creationId xmlns:a16="http://schemas.microsoft.com/office/drawing/2014/main" id="{8442A8CA-0CF1-4481-8DD2-FAD2DD724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290"/>
          <a:stretch/>
        </p:blipFill>
        <p:spPr bwMode="auto">
          <a:xfrm>
            <a:off x="7392144" y="2276872"/>
            <a:ext cx="4499931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F97159C0-BA87-4B6D-A499-A7666A4003F6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機器學習中的距離計算</a:t>
            </a:r>
            <a:endParaRPr kumimoji="0" lang="en-US" altLang="zh-TW" sz="3200" b="1" i="0" u="none" strike="noStrike" kern="1200" cap="none" spc="150" normalizeH="0" baseline="0" noProof="0" dirty="0">
              <a:ln>
                <a:noFill/>
              </a:ln>
              <a:solidFill>
                <a:srgbClr val="363636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063E6F0-D058-40A8-A1EB-2B965B2697A0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從多個獨立變數預測一個類別變數。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5E1CA005-E627-4F86-85BF-85A86EFEE7E7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KNN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648391A6-0AA7-4DBD-8185-F3A87A56C95B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7464152" y="1916832"/>
            <a:ext cx="1368152" cy="21338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B4F66468-C161-4D6E-BE3E-B96012082339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9408368" y="1844824"/>
            <a:ext cx="466790" cy="30484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1CC225C7-AE29-4303-8DB4-E25AB533F89A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10992544" y="1916832"/>
            <a:ext cx="513983" cy="21907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5BF5E6A-6F2E-447E-A11E-ED295E63B4F5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7536160" y="5445224"/>
            <a:ext cx="1224136" cy="17384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FCEFA74D-EB64-436D-B6FD-B8B9C90F02D7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8976320" y="5445224"/>
            <a:ext cx="1296144" cy="15071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42578E0-764F-46AC-B8AC-28B42B5297CA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10560496" y="5445224"/>
            <a:ext cx="1296144" cy="175859"/>
          </a:xfrm>
          <a:prstGeom prst="rect">
            <a:avLst/>
          </a:prstGeom>
        </p:spPr>
      </p:pic>
      <p:sp>
        <p:nvSpPr>
          <p:cNvPr id="19" name="橢圓 18">
            <a:extLst>
              <a:ext uri="{FF2B5EF4-FFF2-40B4-BE49-F238E27FC236}">
                <a16:creationId xmlns:a16="http://schemas.microsoft.com/office/drawing/2014/main" id="{34E90382-D8A3-4464-BC4B-20188F40E6BC}"/>
              </a:ext>
            </a:extLst>
          </p:cNvPr>
          <p:cNvSpPr/>
          <p:nvPr/>
        </p:nvSpPr>
        <p:spPr>
          <a:xfrm>
            <a:off x="7248128" y="2204864"/>
            <a:ext cx="288032" cy="28803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FF654AE6-4D42-4923-B2C9-1699716A5AB1}"/>
              </a:ext>
            </a:extLst>
          </p:cNvPr>
          <p:cNvSpPr/>
          <p:nvPr/>
        </p:nvSpPr>
        <p:spPr>
          <a:xfrm>
            <a:off x="8760296" y="2204864"/>
            <a:ext cx="288032" cy="28803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2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62EFAEF0-9691-412E-A06C-C688965706DD}"/>
              </a:ext>
            </a:extLst>
          </p:cNvPr>
          <p:cNvSpPr/>
          <p:nvPr/>
        </p:nvSpPr>
        <p:spPr>
          <a:xfrm>
            <a:off x="10344472" y="2204864"/>
            <a:ext cx="288032" cy="28803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6D01C506-A8A8-42A1-A53C-1A2F58588B07}"/>
              </a:ext>
            </a:extLst>
          </p:cNvPr>
          <p:cNvSpPr/>
          <p:nvPr/>
        </p:nvSpPr>
        <p:spPr>
          <a:xfrm>
            <a:off x="7248128" y="3717032"/>
            <a:ext cx="288032" cy="28803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4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C8B836B5-F3F9-4E9E-9D07-754D7782A2FD}"/>
              </a:ext>
            </a:extLst>
          </p:cNvPr>
          <p:cNvSpPr/>
          <p:nvPr/>
        </p:nvSpPr>
        <p:spPr>
          <a:xfrm>
            <a:off x="8760296" y="3717032"/>
            <a:ext cx="288032" cy="28803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5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55571A31-0767-4C22-A520-30CD92716AF5}"/>
              </a:ext>
            </a:extLst>
          </p:cNvPr>
          <p:cNvSpPr/>
          <p:nvPr/>
        </p:nvSpPr>
        <p:spPr>
          <a:xfrm>
            <a:off x="10344472" y="3717032"/>
            <a:ext cx="288032" cy="28803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6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3DB6D10A-345F-4AD1-86CB-13442DA06A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79376" y="1556792"/>
          <a:ext cx="6517256" cy="4370718"/>
        </p:xfrm>
        <a:graphic>
          <a:graphicData uri="http://schemas.openxmlformats.org/drawingml/2006/table">
            <a:tbl>
              <a:tblPr/>
              <a:tblGrid>
                <a:gridCol w="163941">
                  <a:extLst>
                    <a:ext uri="{9D8B030D-6E8A-4147-A177-3AD203B41FA5}">
                      <a16:colId xmlns:a16="http://schemas.microsoft.com/office/drawing/2014/main" val="3653628753"/>
                    </a:ext>
                  </a:extLst>
                </a:gridCol>
                <a:gridCol w="1104821">
                  <a:extLst>
                    <a:ext uri="{9D8B030D-6E8A-4147-A177-3AD203B41FA5}">
                      <a16:colId xmlns:a16="http://schemas.microsoft.com/office/drawing/2014/main" val="201387043"/>
                    </a:ext>
                  </a:extLst>
                </a:gridCol>
                <a:gridCol w="1104821">
                  <a:extLst>
                    <a:ext uri="{9D8B030D-6E8A-4147-A177-3AD203B41FA5}">
                      <a16:colId xmlns:a16="http://schemas.microsoft.com/office/drawing/2014/main" val="863855776"/>
                    </a:ext>
                  </a:extLst>
                </a:gridCol>
                <a:gridCol w="2024317">
                  <a:extLst>
                    <a:ext uri="{9D8B030D-6E8A-4147-A177-3AD203B41FA5}">
                      <a16:colId xmlns:a16="http://schemas.microsoft.com/office/drawing/2014/main" val="2249701511"/>
                    </a:ext>
                  </a:extLst>
                </a:gridCol>
                <a:gridCol w="2119356">
                  <a:extLst>
                    <a:ext uri="{9D8B030D-6E8A-4147-A177-3AD203B41FA5}">
                      <a16:colId xmlns:a16="http://schemas.microsoft.com/office/drawing/2014/main" val="2020952493"/>
                    </a:ext>
                  </a:extLst>
                </a:gridCol>
              </a:tblGrid>
              <a:tr h="171256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Segoe UI" panose="020B0502040204020203" pitchFamily="34" charset="0"/>
                          <a:ea typeface="新細明體" panose="02020500000000000000" pitchFamily="18" charset="-120"/>
                        </a:rPr>
                        <a:t>Distance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200" b="1" i="0" u="none" strike="noStrike" dirty="0" err="1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Segoe UI" panose="020B0502040204020203" pitchFamily="34" charset="0"/>
                          <a:ea typeface="新細明體" panose="02020500000000000000" pitchFamily="18" charset="-120"/>
                        </a:rPr>
                        <a:t>D</a:t>
                      </a:r>
                      <a:r>
                        <a:rPr lang="en-US" sz="1200" b="1" i="0" u="none" strike="noStrike" dirty="0" err="1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Segoe UI" panose="020B0502040204020203" pitchFamily="34" charset="0"/>
                          <a:ea typeface="新細明體" panose="02020500000000000000" pitchFamily="18" charset="-120"/>
                        </a:rPr>
                        <a:t>escible</a:t>
                      </a:r>
                      <a:endParaRPr lang="en-US" sz="1200" b="1" i="0" u="none" strike="noStrike" dirty="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Segoe UI" panose="020B0502040204020203" pitchFamily="34" charset="0"/>
                        <a:ea typeface="新細明體" panose="02020500000000000000" pitchFamily="18" charset="-120"/>
                      </a:endParaRP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Segoe UI" panose="020B0502040204020203" pitchFamily="34" charset="0"/>
                          <a:ea typeface="新細明體" panose="02020500000000000000" pitchFamily="18" charset="-120"/>
                        </a:rPr>
                        <a:t>Drawbacks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Segoe UI" panose="020B0502040204020203" pitchFamily="34" charset="0"/>
                          <a:ea typeface="新細明體" panose="02020500000000000000" pitchFamily="18" charset="-120"/>
                        </a:rPr>
                        <a:t>Usage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8195723"/>
                  </a:ext>
                </a:extLst>
              </a:tr>
              <a:tr h="5551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Euclidean </a:t>
                      </a:r>
                      <a:br>
                        <a:rPr lang="en-US" sz="1400" b="1" i="0" u="none" strike="noStrike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400" dirty="0">
                          <a:solidFill>
                            <a:schemeClr val="accent6">
                              <a:lumMod val="10000"/>
                            </a:schemeClr>
                          </a:solidFill>
                        </a:rPr>
                        <a:t>L2 distance</a:t>
                      </a:r>
                      <a:endParaRPr lang="en-US" sz="1400" b="1" i="0" u="none" strike="noStrike" dirty="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Segoe UI" panose="020B0502040204020203" pitchFamily="34" charset="0"/>
                          <a:ea typeface="新細明體" panose="02020500000000000000" pitchFamily="18" charset="-120"/>
                        </a:rPr>
                        <a:t>The standard method of distance calculation in a Cartesian plane.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Segoe UI" panose="020B0502040204020203" pitchFamily="34" charset="0"/>
                          <a:ea typeface="新細明體" panose="02020500000000000000" pitchFamily="18" charset="-120"/>
                        </a:rPr>
                        <a:t>It does not perform well in high-dimensional spaces (curse of dimensionality) and is not scale-invariant.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Segoe UI" panose="020B0502040204020203" pitchFamily="34" charset="0"/>
                          <a:ea typeface="新細明體" panose="02020500000000000000" pitchFamily="18" charset="-120"/>
                        </a:rPr>
                        <a:t>Widely used in 2D or 3D space for geometry, physics, and various algorithms, such as in machine learning for clustering.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3655352"/>
                  </a:ext>
                </a:extLst>
              </a:tr>
              <a:tr h="8206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Cosine Similarity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Segoe UI" panose="020B0502040204020203" pitchFamily="34" charset="0"/>
                          <a:ea typeface="新細明體" panose="02020500000000000000" pitchFamily="18" charset="-120"/>
                        </a:rPr>
                        <a:t>Measures the cosine of the angle between two vectors in a multi-dimensional space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Segoe UI" panose="020B0502040204020203" pitchFamily="34" charset="0"/>
                          <a:ea typeface="新細明體" panose="02020500000000000000" pitchFamily="18" charset="-120"/>
                        </a:rPr>
                        <a:t>Not an actual distance metric, but rather a similarity measure.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Segoe UI" panose="020B0502040204020203" pitchFamily="34" charset="0"/>
                          <a:ea typeface="新細明體" panose="02020500000000000000" pitchFamily="18" charset="-120"/>
                        </a:rPr>
                        <a:t>Text analysis, determining document or string similarity in machine learning and data mining.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744875"/>
                  </a:ext>
                </a:extLst>
              </a:tr>
              <a:tr h="9847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Hamming 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Segoe UI" panose="020B0502040204020203" pitchFamily="34" charset="0"/>
                          <a:ea typeface="新細明體" panose="02020500000000000000" pitchFamily="18" charset="-120"/>
                        </a:rPr>
                        <a:t>Measures the number of positions at which the corresponding symbols are different.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Segoe UI" panose="020B0502040204020203" pitchFamily="34" charset="0"/>
                          <a:ea typeface="新細明體" panose="02020500000000000000" pitchFamily="18" charset="-120"/>
                        </a:rPr>
                        <a:t>Only applicable to strings of equal length; not a metric for numerical distances.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Segoe UI" panose="020B0502040204020203" pitchFamily="34" charset="0"/>
                          <a:ea typeface="新細明體" panose="02020500000000000000" pitchFamily="18" charset="-120"/>
                        </a:rPr>
                        <a:t>Information theory for error detection and correction, coding theory.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181572"/>
                  </a:ext>
                </a:extLst>
              </a:tr>
              <a:tr h="656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Manhattan</a:t>
                      </a:r>
                      <a:br>
                        <a:rPr lang="en-US" sz="1400" b="1" i="0" u="none" strike="noStrike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400" dirty="0">
                          <a:solidFill>
                            <a:schemeClr val="accent6">
                              <a:lumMod val="10000"/>
                            </a:schemeClr>
                          </a:solidFill>
                        </a:rPr>
                        <a:t>L1 distance</a:t>
                      </a:r>
                      <a:endParaRPr lang="en-US" sz="1400" b="1" i="0" u="none" strike="noStrike" dirty="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Segoe UI" panose="020B0502040204020203" pitchFamily="34" charset="0"/>
                          <a:ea typeface="新細明體" panose="02020500000000000000" pitchFamily="18" charset="-120"/>
                        </a:rPr>
                        <a:t>Measures the distance between points in a grid-based path.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Segoe UI" panose="020B0502040204020203" pitchFamily="34" charset="0"/>
                          <a:ea typeface="新細明體" panose="02020500000000000000" pitchFamily="18" charset="-120"/>
                        </a:rPr>
                        <a:t>Assumes grid-like path movement, which is not always realistic in physical space.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Segoe UI" panose="020B0502040204020203" pitchFamily="34" charset="0"/>
                          <a:ea typeface="新細明體" panose="02020500000000000000" pitchFamily="18" charset="-120"/>
                        </a:rPr>
                        <a:t>Useful in urban planning, circuit design, and some machine learning models.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2877140"/>
                  </a:ext>
                </a:extLst>
              </a:tr>
              <a:tr h="5066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err="1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Minkowski</a:t>
                      </a:r>
                      <a:r>
                        <a:rPr lang="en-US" sz="1400" b="1" i="0" u="none" strike="noStrike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Segoe UI" panose="020B0502040204020203" pitchFamily="34" charset="0"/>
                          <a:ea typeface="新細明體" panose="02020500000000000000" pitchFamily="18" charset="-120"/>
                        </a:rPr>
                        <a:t>A generalization of both Euclidean and Manhattan distances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Segoe UI" panose="020B0502040204020203" pitchFamily="34" charset="0"/>
                          <a:ea typeface="新細明體" panose="02020500000000000000" pitchFamily="18" charset="-120"/>
                        </a:rPr>
                        <a:t>Choosing an appropriate 𝑝p can be non-trivial and impacts the calculation significantly.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Segoe UI" panose="020B0502040204020203" pitchFamily="34" charset="0"/>
                          <a:ea typeface="新細明體" panose="02020500000000000000" pitchFamily="18" charset="-120"/>
                        </a:rPr>
                        <a:t>In machine learning, different values of p can be chosen to experiment with the performance of models.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100793"/>
                  </a:ext>
                </a:extLst>
              </a:tr>
              <a:tr h="656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Chebyshev 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Segoe UI" panose="020B0502040204020203" pitchFamily="34" charset="0"/>
                          <a:ea typeface="新細明體" panose="02020500000000000000" pitchFamily="18" charset="-120"/>
                        </a:rPr>
                        <a:t>Based on the maximum difference along any coordinate dimension.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Segoe UI" panose="020B0502040204020203" pitchFamily="34" charset="0"/>
                          <a:ea typeface="新細明體" panose="02020500000000000000" pitchFamily="18" charset="-120"/>
                        </a:rPr>
                        <a:t>It can be overly simplistic for some applications, as it only considers the largest difference.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Segoe UI" panose="020B0502040204020203" pitchFamily="34" charset="0"/>
                          <a:ea typeface="新細明體" panose="02020500000000000000" pitchFamily="18" charset="-120"/>
                        </a:rPr>
                        <a:t>Chess games for calculating the distance of the king's move, operations research, and some computer algorithms.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14114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6244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KNN 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參考資料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E9F8D39-4B33-7F3A-5A7B-0D990ED89DD6}"/>
              </a:ext>
            </a:extLst>
          </p:cNvPr>
          <p:cNvSpPr txBox="1"/>
          <p:nvPr/>
        </p:nvSpPr>
        <p:spPr>
          <a:xfrm>
            <a:off x="390524" y="1449765"/>
            <a:ext cx="1110607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你知道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Cross Entropy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和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KL Divergence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代表什麼意義嗎？談機器學習裡的資訊理論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249DCE"/>
              </a:solidFill>
              <a:effectLst/>
              <a:uLnTx/>
              <a:uFillTx/>
              <a:latin typeface="-apple-system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9DCE"/>
                </a:solidFill>
                <a:effectLst/>
                <a:uLnTx/>
                <a:uFillTx/>
                <a:latin typeface="-apple-system"/>
                <a:ea typeface="新細明體" panose="02020500000000000000" pitchFamily="18" charset="-120"/>
                <a:cs typeface="+mn-cs"/>
                <a:hlinkClick r:id="rId2"/>
              </a:rPr>
              <a:t>https://ycc.idv.tw/deep-dl_2.html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249DCE"/>
              </a:solidFill>
              <a:effectLst/>
              <a:uLnTx/>
              <a:uFillTx/>
              <a:latin typeface="-apple-system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249DCE"/>
              </a:solidFill>
              <a:effectLst/>
              <a:uLnTx/>
              <a:uFillTx/>
              <a:latin typeface="-apple-system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  <a:hlinkClick r:id="rId3"/>
              </a:rPr>
              <a:t>https://medium.com/@ashisharora2204/logistic-regression-maximum-likelihood-estimation-gradient-descent-a7962a452332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Maximum Likelihood Estimate and Logistic Regression simplified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https://pmirla.github.io/2016/07/20/maximum-likelihood-explanation.html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249DCE"/>
              </a:solidFill>
              <a:effectLst/>
              <a:uLnTx/>
              <a:uFillTx/>
              <a:latin typeface="-apple-system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249DCE"/>
              </a:solidFill>
              <a:effectLst/>
              <a:uLnTx/>
              <a:uFillTx/>
              <a:latin typeface="-apple-system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小結</a:t>
            </a:r>
          </a:p>
        </p:txBody>
      </p:sp>
    </p:spTree>
    <p:extLst>
      <p:ext uri="{BB962C8B-B14F-4D97-AF65-F5344CB8AC3E}">
        <p14:creationId xmlns:p14="http://schemas.microsoft.com/office/powerpoint/2010/main" val="3738677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60C6ABA-B083-4D24-95CB-43BD0221733B}"/>
              </a:ext>
            </a:extLst>
          </p:cNvPr>
          <p:cNvCxnSpPr>
            <a:cxnSpLocks/>
          </p:cNvCxnSpPr>
          <p:nvPr/>
        </p:nvCxnSpPr>
        <p:spPr>
          <a:xfrm>
            <a:off x="199735" y="3896205"/>
            <a:ext cx="11970328" cy="0"/>
          </a:xfrm>
          <a:prstGeom prst="line">
            <a:avLst/>
          </a:prstGeom>
          <a:ln w="28575">
            <a:gradFill>
              <a:gsLst>
                <a:gs pos="0">
                  <a:srgbClr val="FFFFCC"/>
                </a:gs>
                <a:gs pos="27000">
                  <a:srgbClr val="FFCC00"/>
                </a:gs>
                <a:gs pos="77000">
                  <a:srgbClr val="FFCC00"/>
                </a:gs>
                <a:gs pos="54000">
                  <a:srgbClr val="FFC000"/>
                </a:gs>
                <a:gs pos="100000">
                  <a:srgbClr val="FFFFCC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標題 1">
            <a:extLst>
              <a:ext uri="{FF2B5EF4-FFF2-40B4-BE49-F238E27FC236}">
                <a16:creationId xmlns:a16="http://schemas.microsoft.com/office/drawing/2014/main" id="{B8A1638B-893D-4407-A758-22DA84E766CA}"/>
              </a:ext>
            </a:extLst>
          </p:cNvPr>
          <p:cNvSpPr txBox="1">
            <a:spLocks/>
          </p:cNvSpPr>
          <p:nvPr/>
        </p:nvSpPr>
        <p:spPr bwMode="auto">
          <a:xfrm>
            <a:off x="3412066" y="2848013"/>
            <a:ext cx="5655734" cy="116197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ctr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Support vector machine (SVM)</a:t>
            </a: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5A5E916E-A895-4EDF-86D9-B14760F2C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422" y="2194156"/>
            <a:ext cx="11408954" cy="767639"/>
          </a:xfrm>
        </p:spPr>
        <p:txBody>
          <a:bodyPr/>
          <a:lstStyle/>
          <a:p>
            <a:r>
              <a:rPr lang="zh-TW" altLang="en-US" sz="2800" b="1" dirty="0">
                <a:solidFill>
                  <a:schemeClr val="accent6">
                    <a:lumMod val="10000"/>
                  </a:schemeClr>
                </a:solidFill>
                <a:latin typeface="Calibri Light" panose="020F0302020204030204" pitchFamily="34" charset="0"/>
                <a:ea typeface="微軟正黑體" panose="020B0604030504040204" pitchFamily="34" charset="-120"/>
                <a:cs typeface="Calibri Light" panose="020F0302020204030204" pitchFamily="34" charset="0"/>
              </a:rPr>
              <a:t>大師之路 有你有我</a:t>
            </a:r>
            <a:endParaRPr lang="zh-TW" alt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87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Why SVM?</a:t>
            </a: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344A3992-DE10-45E4-8C7C-03EC71CEDB20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Support Vector Machine (SVM)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91C7FD4-9AF8-53A2-CDC1-A96606F094AE}"/>
              </a:ext>
            </a:extLst>
          </p:cNvPr>
          <p:cNvSpPr txBox="1"/>
          <p:nvPr/>
        </p:nvSpPr>
        <p:spPr>
          <a:xfrm>
            <a:off x="407368" y="2132856"/>
            <a:ext cx="75315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914A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是一種知名的二元分類器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(binary classifier)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914A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基於統計學習理論基礎的機器學習模型 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914A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針對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小樣本、非線性、高維度與局部最小點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等問題具有相對的優勢 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914A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計算速度快且空間成本低等優勢</a:t>
            </a:r>
          </a:p>
        </p:txBody>
      </p:sp>
    </p:spTree>
    <p:extLst>
      <p:ext uri="{BB962C8B-B14F-4D97-AF65-F5344CB8AC3E}">
        <p14:creationId xmlns:p14="http://schemas.microsoft.com/office/powerpoint/2010/main" val="4035145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60C6ABA-B083-4D24-95CB-43BD0221733B}"/>
              </a:ext>
            </a:extLst>
          </p:cNvPr>
          <p:cNvCxnSpPr>
            <a:cxnSpLocks/>
          </p:cNvCxnSpPr>
          <p:nvPr/>
        </p:nvCxnSpPr>
        <p:spPr>
          <a:xfrm>
            <a:off x="199735" y="3896205"/>
            <a:ext cx="11970328" cy="0"/>
          </a:xfrm>
          <a:prstGeom prst="line">
            <a:avLst/>
          </a:prstGeom>
          <a:ln w="28575">
            <a:gradFill>
              <a:gsLst>
                <a:gs pos="0">
                  <a:srgbClr val="FFFFCC"/>
                </a:gs>
                <a:gs pos="27000">
                  <a:srgbClr val="FFCC00"/>
                </a:gs>
                <a:gs pos="77000">
                  <a:srgbClr val="FFCC00"/>
                </a:gs>
                <a:gs pos="54000">
                  <a:srgbClr val="FFC000"/>
                </a:gs>
                <a:gs pos="100000">
                  <a:srgbClr val="FFFFCC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標題 1">
            <a:extLst>
              <a:ext uri="{FF2B5EF4-FFF2-40B4-BE49-F238E27FC236}">
                <a16:creationId xmlns:a16="http://schemas.microsoft.com/office/drawing/2014/main" id="{B8A1638B-893D-4407-A758-22DA84E766CA}"/>
              </a:ext>
            </a:extLst>
          </p:cNvPr>
          <p:cNvSpPr txBox="1">
            <a:spLocks/>
          </p:cNvSpPr>
          <p:nvPr/>
        </p:nvSpPr>
        <p:spPr bwMode="auto">
          <a:xfrm>
            <a:off x="0" y="2848013"/>
            <a:ext cx="12192000" cy="116197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ctr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Logistic Regression 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introduction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5A5E916E-A895-4EDF-86D9-B14760F2C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422" y="2194156"/>
            <a:ext cx="11408954" cy="767639"/>
          </a:xfrm>
        </p:spPr>
        <p:txBody>
          <a:bodyPr/>
          <a:lstStyle/>
          <a:p>
            <a:r>
              <a:rPr lang="zh-TW" altLang="en-US" sz="2800" b="1" dirty="0">
                <a:solidFill>
                  <a:schemeClr val="accent6">
                    <a:lumMod val="10000"/>
                  </a:schemeClr>
                </a:solidFill>
                <a:latin typeface="Calibri Light" panose="020F0302020204030204" pitchFamily="34" charset="0"/>
                <a:ea typeface="微軟正黑體" panose="020B0604030504040204" pitchFamily="34" charset="-120"/>
                <a:cs typeface="Calibri Light" panose="020F0302020204030204" pitchFamily="34" charset="0"/>
              </a:rPr>
              <a:t>大師之路 有你有我</a:t>
            </a:r>
            <a:endParaRPr lang="zh-TW" alt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851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Support Vector</a:t>
            </a: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Machine, SVM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SVM 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旨在找到最適合連續空間中數據點的超平面，將資料做最大的間隙區分。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94B0C143-9DFB-1563-F7B7-7975E2508EB3}"/>
              </a:ext>
            </a:extLst>
          </p:cNvPr>
          <p:cNvCxnSpPr/>
          <p:nvPr/>
        </p:nvCxnSpPr>
        <p:spPr>
          <a:xfrm>
            <a:off x="5951984" y="1916832"/>
            <a:ext cx="0" cy="35283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3D6098E2-957A-4D5E-A431-C59BD447E401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SVM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29A2025-856F-43B2-990A-C572983DC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08" y="2204864"/>
            <a:ext cx="5625575" cy="284921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9368109-19C9-405D-B5C0-183C5A07F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256" y="1340768"/>
            <a:ext cx="1656184" cy="78987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896C107-712A-4CF2-AFBE-423723371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9133" y="3717032"/>
            <a:ext cx="885099" cy="72008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D2A9739-74A7-468B-BAC5-34535F7B3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8488" y="2924944"/>
            <a:ext cx="874886" cy="843640"/>
          </a:xfrm>
          <a:prstGeom prst="rect">
            <a:avLst/>
          </a:prstGeom>
        </p:spPr>
      </p:pic>
      <p:sp>
        <p:nvSpPr>
          <p:cNvPr id="2" name="橢圓 1">
            <a:extLst>
              <a:ext uri="{FF2B5EF4-FFF2-40B4-BE49-F238E27FC236}">
                <a16:creationId xmlns:a16="http://schemas.microsoft.com/office/drawing/2014/main" id="{32A83E17-C37E-4A19-BDB4-94312856D63E}"/>
              </a:ext>
            </a:extLst>
          </p:cNvPr>
          <p:cNvSpPr/>
          <p:nvPr/>
        </p:nvSpPr>
        <p:spPr>
          <a:xfrm>
            <a:off x="8328248" y="3717032"/>
            <a:ext cx="864096" cy="72008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F55EF05A-D14C-4536-B798-45C22BF5A0D0}"/>
              </a:ext>
            </a:extLst>
          </p:cNvPr>
          <p:cNvSpPr/>
          <p:nvPr/>
        </p:nvSpPr>
        <p:spPr>
          <a:xfrm>
            <a:off x="9624392" y="2852936"/>
            <a:ext cx="864096" cy="72008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06907D3-DF5E-2EE4-64DE-F9AD32BAA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4432" y="4365104"/>
            <a:ext cx="334700" cy="465669"/>
          </a:xfrm>
          <a:prstGeom prst="rect">
            <a:avLst/>
          </a:prstGeom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740E3A9-682D-964C-2F58-F6C374FF726E}"/>
              </a:ext>
            </a:extLst>
          </p:cNvPr>
          <p:cNvCxnSpPr>
            <a:cxnSpLocks/>
          </p:cNvCxnSpPr>
          <p:nvPr/>
        </p:nvCxnSpPr>
        <p:spPr>
          <a:xfrm flipV="1">
            <a:off x="9768408" y="4293096"/>
            <a:ext cx="360040" cy="2880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8BB20080-72EC-7269-3ABC-7BF0560163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4272" y="4797152"/>
            <a:ext cx="1296144" cy="490964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CDA4C3FD-A2EF-9CFD-468F-39211D38A290}"/>
              </a:ext>
            </a:extLst>
          </p:cNvPr>
          <p:cNvSpPr txBox="1"/>
          <p:nvPr/>
        </p:nvSpPr>
        <p:spPr>
          <a:xfrm>
            <a:off x="390524" y="1340768"/>
            <a:ext cx="520142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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概念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249DCE">
                  <a:lumMod val="75000"/>
                </a:srgb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核函數： 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核函數將數據映射到更高維度的特徵空間，從而解決非線性分類問題。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SVM 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常用的核函數包括線性核、多項式核、徑向基函數（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RBF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）核等。這些核函數可以有效地處理各種形式的數據結構。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超平面和邊界（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Hyperplane &amp; Decision Boundary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 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SVM 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的目標是找到一個超平面，以最佳方式分割不同類別的數據點。最優超平面是那個能夠最大化正例和負例之間邊界的超平面。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損失函數： 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SVM 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使用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Hinge 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損失函數，當一個數據點被正確分類並且遠於超平面超過一定的邊界時，其損失為零。當數據點在邊界內或錯誤分類時，會產生損失，從而促使算法調整超平面的位置。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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常用評估指標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準確率（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Accuracy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）：測量模型預測正確的比例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精確率（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Precision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）：正確預測為正例的比例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召回率（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Recall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）：實際為正例中模型預測正確的比例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F1 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分數（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F1 Score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）：精確率和召回率的調和平均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AUC-ROC 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曲線（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Area Under Curve - Receiver Operating Characteristics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）：用於評估分類模型在所有可能的閾值下的整體表現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60B0B1A-509E-F148-3D97-012DA23CDDDD}"/>
              </a:ext>
            </a:extLst>
          </p:cNvPr>
          <p:cNvSpPr/>
          <p:nvPr/>
        </p:nvSpPr>
        <p:spPr>
          <a:xfrm>
            <a:off x="6096000" y="5373216"/>
            <a:ext cx="5970795" cy="887461"/>
          </a:xfrm>
          <a:prstGeom prst="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1CDF584-3613-73DC-4F11-647E146ED747}"/>
              </a:ext>
            </a:extLst>
          </p:cNvPr>
          <p:cNvSpPr txBox="1"/>
          <p:nvPr/>
        </p:nvSpPr>
        <p:spPr>
          <a:xfrm>
            <a:off x="6960097" y="5429680"/>
            <a:ext cx="45859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小叮嚀</a:t>
            </a:r>
            <a:endParaRPr kumimoji="0" lang="en-US" altLang="zh-TW" sz="1400" b="1" i="1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支持項量的目的是用來協助找到最大化距離邊界，因此得名支持向量邊界。</a:t>
            </a:r>
            <a:endParaRPr kumimoji="0" lang="en-US" altLang="zh-TW" sz="1400" b="1" i="1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1" i="1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0CAF4DA7-9E67-BE78-45CE-CBFA68300E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0016" y="5445224"/>
            <a:ext cx="598012" cy="64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83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Support Vector</a:t>
            </a: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Machine, SVM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SVM 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旨在找到最適合連續空間中數據點的超平面，將資料做最大的間隙區分。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94B0C143-9DFB-1563-F7B7-7975E2508EB3}"/>
              </a:ext>
            </a:extLst>
          </p:cNvPr>
          <p:cNvCxnSpPr/>
          <p:nvPr/>
        </p:nvCxnSpPr>
        <p:spPr>
          <a:xfrm>
            <a:off x="5951984" y="1916832"/>
            <a:ext cx="0" cy="35283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3D6098E2-957A-4D5E-A431-C59BD447E401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SVM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29A2025-856F-43B2-990A-C572983DC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08" y="2204864"/>
            <a:ext cx="5625575" cy="284921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9368109-19C9-405D-B5C0-183C5A07F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256" y="1340768"/>
            <a:ext cx="1656184" cy="789872"/>
          </a:xfrm>
          <a:prstGeom prst="rect">
            <a:avLst/>
          </a:prstGeom>
        </p:spPr>
      </p:pic>
      <p:pic>
        <p:nvPicPr>
          <p:cNvPr id="4098" name="Picture 2" descr="çıkarma dava kabarcık orange apple - tokaiphotonetwork.com">
            <a:extLst>
              <a:ext uri="{FF2B5EF4-FFF2-40B4-BE49-F238E27FC236}">
                <a16:creationId xmlns:a16="http://schemas.microsoft.com/office/drawing/2014/main" id="{515869CB-C348-4C99-9084-7D65D4683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12" y="5085184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green orange - YouTube">
            <a:extLst>
              <a:ext uri="{FF2B5EF4-FFF2-40B4-BE49-F238E27FC236}">
                <a16:creationId xmlns:a16="http://schemas.microsoft.com/office/drawing/2014/main" id="{7F333FA5-9C93-4D96-9156-356C1DFDE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552" y="2780928"/>
            <a:ext cx="936104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橢圓 1">
            <a:extLst>
              <a:ext uri="{FF2B5EF4-FFF2-40B4-BE49-F238E27FC236}">
                <a16:creationId xmlns:a16="http://schemas.microsoft.com/office/drawing/2014/main" id="{0FE109D5-4268-40D0-B834-870595299CC1}"/>
              </a:ext>
            </a:extLst>
          </p:cNvPr>
          <p:cNvSpPr/>
          <p:nvPr/>
        </p:nvSpPr>
        <p:spPr>
          <a:xfrm>
            <a:off x="8832304" y="3501008"/>
            <a:ext cx="360040" cy="36004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DEECCEA0-0E0B-4FEF-AB42-6C31DCF81863}"/>
              </a:ext>
            </a:extLst>
          </p:cNvPr>
          <p:cNvCxnSpPr>
            <a:stCxn id="2" idx="3"/>
            <a:endCxn id="4098" idx="0"/>
          </p:cNvCxnSpPr>
          <p:nvPr/>
        </p:nvCxnSpPr>
        <p:spPr>
          <a:xfrm flipH="1">
            <a:off x="7680176" y="3808321"/>
            <a:ext cx="1204855" cy="127686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8DA22A04-AEAA-4A55-8284-51FC0F88FD3C}"/>
              </a:ext>
            </a:extLst>
          </p:cNvPr>
          <p:cNvSpPr/>
          <p:nvPr/>
        </p:nvSpPr>
        <p:spPr>
          <a:xfrm>
            <a:off x="9336360" y="3284984"/>
            <a:ext cx="360040" cy="360040"/>
          </a:xfrm>
          <a:prstGeom prst="ellipse">
            <a:avLst/>
          </a:prstGeom>
          <a:noFill/>
          <a:ln>
            <a:solidFill>
              <a:srgbClr val="2965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1E18433C-FE24-4CE6-98D7-DAE1B4CEAE56}"/>
              </a:ext>
            </a:extLst>
          </p:cNvPr>
          <p:cNvCxnSpPr>
            <a:endCxn id="6146" idx="1"/>
          </p:cNvCxnSpPr>
          <p:nvPr/>
        </p:nvCxnSpPr>
        <p:spPr>
          <a:xfrm flipV="1">
            <a:off x="9624392" y="3248980"/>
            <a:ext cx="1440160" cy="108012"/>
          </a:xfrm>
          <a:prstGeom prst="straightConnector1">
            <a:avLst/>
          </a:prstGeom>
          <a:ln>
            <a:solidFill>
              <a:srgbClr val="2965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AA93B1-546F-DD9A-F6DC-B994A0C253F1}"/>
              </a:ext>
            </a:extLst>
          </p:cNvPr>
          <p:cNvSpPr txBox="1"/>
          <p:nvPr/>
        </p:nvSpPr>
        <p:spPr>
          <a:xfrm>
            <a:off x="390524" y="1340768"/>
            <a:ext cx="520142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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概念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249DCE">
                  <a:lumMod val="75000"/>
                </a:srgb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核函數： 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核函數將數據映射到更高維度的特徵空間，從而解決非線性分類問題。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SVM 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常用的核函數包括線性核、多項式核、徑向基函數（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RBF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）核等。這些核函數可以有效地處理各種形式的數據結構。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超平面和邊界（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Hyperplane &amp; Decision Boundary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 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SVM 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的目標是找到一個超平面，以最佳方式分割不同類別的數據點。最優超平面是那個能夠最大化正例和負例之間邊界的超平面。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損失函數： 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SVM 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使用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Hinge 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損失函數，當一個數據點被正確分類並且遠於超平面超過一定的邊界時，其損失為零。當數據點在邊界內或錯誤分類時，會產生損失，從而促使算法調整超平面的位置。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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常用評估指標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準確率（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Accuracy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）：測量模型預測正確的比例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精確率（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Precision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）：正確預測為正例的比例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召回率（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Recall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）：實際為正例中模型預測正確的比例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F1 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分數（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F1 Score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）：精確率和召回率的調和平均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AUC-ROC 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曲線（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Area Under Curve - Receiver Operating Characteristics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）：用於評估分類模型在所有可能的閾值下的整體表現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377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群組 28">
            <a:extLst>
              <a:ext uri="{FF2B5EF4-FFF2-40B4-BE49-F238E27FC236}">
                <a16:creationId xmlns:a16="http://schemas.microsoft.com/office/drawing/2014/main" id="{24DB77D0-EC0C-4025-B5EC-A29F92F53F82}"/>
              </a:ext>
            </a:extLst>
          </p:cNvPr>
          <p:cNvGrpSpPr/>
          <p:nvPr/>
        </p:nvGrpSpPr>
        <p:grpSpPr>
          <a:xfrm>
            <a:off x="263352" y="1844824"/>
            <a:ext cx="4005410" cy="3456384"/>
            <a:chOff x="479376" y="1700808"/>
            <a:chExt cx="4422640" cy="3816424"/>
          </a:xfrm>
        </p:grpSpPr>
        <p:pic>
          <p:nvPicPr>
            <p:cNvPr id="7170" name="Picture 2" descr="Intro to machine learning part 4: Support Vector Machines – Water  Programming: A Collaborative Research Blog">
              <a:extLst>
                <a:ext uri="{FF2B5EF4-FFF2-40B4-BE49-F238E27FC236}">
                  <a16:creationId xmlns:a16="http://schemas.microsoft.com/office/drawing/2014/main" id="{6B9AC0BC-7262-47B5-9571-D0F049B1EB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376" y="1988840"/>
              <a:ext cx="4422640" cy="3528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0D667546-C97C-4C02-98E5-2995C8772E35}"/>
                </a:ext>
              </a:extLst>
            </p:cNvPr>
            <p:cNvSpPr/>
            <p:nvPr/>
          </p:nvSpPr>
          <p:spPr>
            <a:xfrm>
              <a:off x="2135560" y="1916832"/>
              <a:ext cx="216024" cy="216024"/>
            </a:xfrm>
            <a:prstGeom prst="ellipse">
              <a:avLst/>
            </a:prstGeom>
            <a:solidFill>
              <a:srgbClr val="262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A156A5C8-5748-401F-9B74-B23864E7E4EB}"/>
                </a:ext>
              </a:extLst>
            </p:cNvPr>
            <p:cNvCxnSpPr>
              <a:cxnSpLocks/>
              <a:stCxn id="2" idx="5"/>
            </p:cNvCxnSpPr>
            <p:nvPr/>
          </p:nvCxnSpPr>
          <p:spPr>
            <a:xfrm>
              <a:off x="2319948" y="2101220"/>
              <a:ext cx="864096" cy="143142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A4B5A528-31BF-483B-991C-27DF35BE3CA5}"/>
                </a:ext>
              </a:extLst>
            </p:cNvPr>
            <p:cNvSpPr txBox="1"/>
            <p:nvPr/>
          </p:nvSpPr>
          <p:spPr>
            <a:xfrm>
              <a:off x="2639616" y="2348880"/>
              <a:ext cx="360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D8D8D8">
                      <a:lumMod val="10000"/>
                    </a:srgbClr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d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6" name="半框架 15">
              <a:extLst>
                <a:ext uri="{FF2B5EF4-FFF2-40B4-BE49-F238E27FC236}">
                  <a16:creationId xmlns:a16="http://schemas.microsoft.com/office/drawing/2014/main" id="{25F6515F-C048-4068-AFB8-DD45DB01C8C5}"/>
                </a:ext>
              </a:extLst>
            </p:cNvPr>
            <p:cNvSpPr/>
            <p:nvPr/>
          </p:nvSpPr>
          <p:spPr>
            <a:xfrm rot="3630982">
              <a:off x="3064944" y="3134248"/>
              <a:ext cx="360040" cy="360040"/>
            </a:xfrm>
            <a:prstGeom prst="halfFrame">
              <a:avLst>
                <a:gd name="adj1" fmla="val 14520"/>
                <a:gd name="adj2" fmla="val 12169"/>
              </a:avLst>
            </a:prstGeom>
            <a:solidFill>
              <a:schemeClr val="accent6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6445FA6D-65D3-4572-BF9E-0D3AB7FD9FB6}"/>
                </a:ext>
              </a:extLst>
            </p:cNvPr>
            <p:cNvSpPr txBox="1"/>
            <p:nvPr/>
          </p:nvSpPr>
          <p:spPr>
            <a:xfrm>
              <a:off x="2279576" y="1700808"/>
              <a:ext cx="867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(2,0,0)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23" name="接點: 弧形 22">
              <a:extLst>
                <a:ext uri="{FF2B5EF4-FFF2-40B4-BE49-F238E27FC236}">
                  <a16:creationId xmlns:a16="http://schemas.microsoft.com/office/drawing/2014/main" id="{53DEA00E-E3E0-42AF-ACE4-1BEFA81E7695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461708" y="2041347"/>
              <a:ext cx="1422158" cy="1080118"/>
            </a:xfrm>
            <a:prstGeom prst="curvedConnector2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72" name="Picture 4" descr="向量&amp; 直線方程– Easy Math Club">
            <a:extLst>
              <a:ext uri="{FF2B5EF4-FFF2-40B4-BE49-F238E27FC236}">
                <a16:creationId xmlns:a16="http://schemas.microsoft.com/office/drawing/2014/main" id="{736E6DDE-15BB-44D0-88C1-A836B77FE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1772816"/>
            <a:ext cx="3528392" cy="22059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How to choose the one width large margin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三維狀態下的點面距離公式</a:t>
            </a: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344A3992-DE10-45E4-8C7C-03EC71CEDB20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Support Vector Machine (SVM)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91EE2145-3B65-430A-8C7A-DEBD234F6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3752" y="4869160"/>
            <a:ext cx="2434990" cy="648072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FDBD0CD7-4EA7-43C0-97CF-FA05FAE6E951}"/>
              </a:ext>
            </a:extLst>
          </p:cNvPr>
          <p:cNvSpPr/>
          <p:nvPr/>
        </p:nvSpPr>
        <p:spPr>
          <a:xfrm>
            <a:off x="9048328" y="1556792"/>
            <a:ext cx="110799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高中數學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7ABB897-B5EE-4AA8-B97C-EC4A4A766D33}"/>
              </a:ext>
            </a:extLst>
          </p:cNvPr>
          <p:cNvSpPr txBox="1"/>
          <p:nvPr/>
        </p:nvSpPr>
        <p:spPr>
          <a:xfrm>
            <a:off x="3431704" y="5013176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d = 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CBF63BD-4521-44C5-B7C5-4DCCDFEAD74F}"/>
              </a:ext>
            </a:extLst>
          </p:cNvPr>
          <p:cNvSpPr/>
          <p:nvPr/>
        </p:nvSpPr>
        <p:spPr>
          <a:xfrm>
            <a:off x="3791744" y="4509120"/>
            <a:ext cx="2359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calculate distance 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C7020F47-C2F3-483C-8230-46CD360582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5800" y="1700808"/>
            <a:ext cx="2225801" cy="303183"/>
          </a:xfrm>
          <a:prstGeom prst="rect">
            <a:avLst/>
          </a:prstGeom>
        </p:spPr>
      </p:pic>
      <p:pic>
        <p:nvPicPr>
          <p:cNvPr id="8194" name="Picture 2" descr="翻轉學習影片：高中_數學_點到平面、兩平行平面的距離">
            <a:extLst>
              <a:ext uri="{FF2B5EF4-FFF2-40B4-BE49-F238E27FC236}">
                <a16:creationId xmlns:a16="http://schemas.microsoft.com/office/drawing/2014/main" id="{E76A76F4-896F-42F4-84C0-A77568377F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4"/>
          <a:stretch/>
        </p:blipFill>
        <p:spPr bwMode="auto">
          <a:xfrm>
            <a:off x="7752184" y="4221088"/>
            <a:ext cx="3600400" cy="189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292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Hyperplane in N-dimension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推廣到高維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線性代數技巧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344A3992-DE10-45E4-8C7C-03EC71CEDB20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Support Vector Machine (SVM)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D6F4182-728F-4A5A-A232-24E3EF799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2564904"/>
            <a:ext cx="3286953" cy="172819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72D3D16-B63C-434A-ACB3-995CF56A3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096" y="4509120"/>
            <a:ext cx="4320480" cy="63708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D79B9AE-008F-4B11-BCCD-BB87A968E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3992" y="2924944"/>
            <a:ext cx="3888432" cy="115246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6B3F923-073C-4725-B63F-004D72DB98BC}"/>
              </a:ext>
            </a:extLst>
          </p:cNvPr>
          <p:cNvSpPr/>
          <p:nvPr/>
        </p:nvSpPr>
        <p:spPr>
          <a:xfrm>
            <a:off x="5519936" y="2132856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點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(2, 3, 4,1,1) 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E57A5EA-2E86-4B2C-946C-19A62C5E6154}"/>
              </a:ext>
            </a:extLst>
          </p:cNvPr>
          <p:cNvSpPr/>
          <p:nvPr/>
        </p:nvSpPr>
        <p:spPr>
          <a:xfrm>
            <a:off x="5519936" y="3356992"/>
            <a:ext cx="526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面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D75D5E2-E6C2-450C-949E-3A273C684C54}"/>
              </a:ext>
            </a:extLst>
          </p:cNvPr>
          <p:cNvSpPr/>
          <p:nvPr/>
        </p:nvSpPr>
        <p:spPr>
          <a:xfrm>
            <a:off x="5519936" y="4509120"/>
            <a:ext cx="1449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點到面距離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1306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How to solve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344A3992-DE10-45E4-8C7C-03EC71CEDB20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Support Vector Machine (SVM)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D6F4182-728F-4A5A-A232-24E3EF799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2924944"/>
            <a:ext cx="3286953" cy="1728192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2D358FCF-6C2D-4198-B437-BDEFB2831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76" y="2636912"/>
            <a:ext cx="4320480" cy="264029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29EA7E6-4ED0-4852-9F98-F20EE6293DDA}"/>
              </a:ext>
            </a:extLst>
          </p:cNvPr>
          <p:cNvSpPr/>
          <p:nvPr/>
        </p:nvSpPr>
        <p:spPr>
          <a:xfrm>
            <a:off x="1343472" y="2996952"/>
            <a:ext cx="2376264" cy="18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EE5FCA7-564D-4E64-ACCE-36C19B4AB3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15" r="4595"/>
          <a:stretch/>
        </p:blipFill>
        <p:spPr>
          <a:xfrm rot="15108474">
            <a:off x="1414731" y="2881925"/>
            <a:ext cx="2180017" cy="1879907"/>
          </a:xfrm>
          <a:prstGeom prst="ellipse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E29AD1E-E566-4F1C-9EFE-4A8FB24F015E}"/>
              </a:ext>
            </a:extLst>
          </p:cNvPr>
          <p:cNvSpPr/>
          <p:nvPr/>
        </p:nvSpPr>
        <p:spPr>
          <a:xfrm>
            <a:off x="3143672" y="4509120"/>
            <a:ext cx="144016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057DE160-8263-48B6-B258-808D2D4699F9}"/>
              </a:ext>
            </a:extLst>
          </p:cNvPr>
          <p:cNvCxnSpPr/>
          <p:nvPr/>
        </p:nvCxnSpPr>
        <p:spPr>
          <a:xfrm flipV="1">
            <a:off x="1487488" y="2636912"/>
            <a:ext cx="1944216" cy="1944216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7E0443BF-692B-4614-BD48-E679CE96ACCD}"/>
              </a:ext>
            </a:extLst>
          </p:cNvPr>
          <p:cNvCxnSpPr/>
          <p:nvPr/>
        </p:nvCxnSpPr>
        <p:spPr>
          <a:xfrm flipV="1">
            <a:off x="1631504" y="2780928"/>
            <a:ext cx="1944216" cy="194421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66ACB0E1-5BCA-48B8-9C6F-05D71F56F86F}"/>
              </a:ext>
            </a:extLst>
          </p:cNvPr>
          <p:cNvCxnSpPr/>
          <p:nvPr/>
        </p:nvCxnSpPr>
        <p:spPr>
          <a:xfrm flipV="1">
            <a:off x="1775520" y="2924944"/>
            <a:ext cx="1944216" cy="1944216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圖片 14">
            <a:extLst>
              <a:ext uri="{FF2B5EF4-FFF2-40B4-BE49-F238E27FC236}">
                <a16:creationId xmlns:a16="http://schemas.microsoft.com/office/drawing/2014/main" id="{05989B15-CA45-4A59-A78B-8D3AD2040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441" y="2465419"/>
            <a:ext cx="1944216" cy="315509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3ABCFBD7-FFEF-41BE-932E-41D5F2E8A9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7687" y="4293097"/>
            <a:ext cx="1944217" cy="255124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C2A15FA4-9D32-4F1C-939C-23FD4433F8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7848" y="2276872"/>
            <a:ext cx="1872208" cy="273982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EB4AEBC8-D16E-40F1-9B3F-12674FB623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7848" y="1844824"/>
            <a:ext cx="1872208" cy="273982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82515101-4422-4BB8-875F-6E759BF94E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7848" y="2708920"/>
            <a:ext cx="1872208" cy="273982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4230B7F3-0C1F-4F61-8736-1C4A45470C6F}"/>
              </a:ext>
            </a:extLst>
          </p:cNvPr>
          <p:cNvSpPr txBox="1"/>
          <p:nvPr/>
        </p:nvSpPr>
        <p:spPr>
          <a:xfrm>
            <a:off x="6384032" y="1844824"/>
            <a:ext cx="2880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8C878EE-1376-4D8D-8983-F36CFF71079C}"/>
              </a:ext>
            </a:extLst>
          </p:cNvPr>
          <p:cNvSpPr txBox="1"/>
          <p:nvPr/>
        </p:nvSpPr>
        <p:spPr>
          <a:xfrm>
            <a:off x="6384032" y="2708920"/>
            <a:ext cx="43204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-1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27" name="接點: 弧形 26">
            <a:extLst>
              <a:ext uri="{FF2B5EF4-FFF2-40B4-BE49-F238E27FC236}">
                <a16:creationId xmlns:a16="http://schemas.microsoft.com/office/drawing/2014/main" id="{DC6995BD-BD7A-4823-B4A0-FABA20C277C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3143672" y="1981815"/>
            <a:ext cx="1584176" cy="871121"/>
          </a:xfrm>
          <a:prstGeom prst="curvedConnector3">
            <a:avLst>
              <a:gd name="adj1" fmla="val 5106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接點: 弧形 34">
            <a:extLst>
              <a:ext uri="{FF2B5EF4-FFF2-40B4-BE49-F238E27FC236}">
                <a16:creationId xmlns:a16="http://schemas.microsoft.com/office/drawing/2014/main" id="{E19E2331-FC8C-4DA4-92EC-46BA065FB2F4}"/>
              </a:ext>
            </a:extLst>
          </p:cNvPr>
          <p:cNvCxnSpPr>
            <a:cxnSpLocks/>
          </p:cNvCxnSpPr>
          <p:nvPr/>
        </p:nvCxnSpPr>
        <p:spPr>
          <a:xfrm flipV="1">
            <a:off x="3503712" y="2852937"/>
            <a:ext cx="1296144" cy="360039"/>
          </a:xfrm>
          <a:prstGeom prst="curved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接點: 弧形 36">
            <a:extLst>
              <a:ext uri="{FF2B5EF4-FFF2-40B4-BE49-F238E27FC236}">
                <a16:creationId xmlns:a16="http://schemas.microsoft.com/office/drawing/2014/main" id="{D47099E7-6949-443A-B3D4-4A97E0D17B58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3359696" y="2413863"/>
            <a:ext cx="1368152" cy="590116"/>
          </a:xfrm>
          <a:prstGeom prst="curvedConnector3">
            <a:avLst>
              <a:gd name="adj1" fmla="val 271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圖片 46">
            <a:extLst>
              <a:ext uri="{FF2B5EF4-FFF2-40B4-BE49-F238E27FC236}">
                <a16:creationId xmlns:a16="http://schemas.microsoft.com/office/drawing/2014/main" id="{B3AEE9B0-6DD8-45FB-87BE-E0164C30AC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6120" y="2204864"/>
            <a:ext cx="4344006" cy="695422"/>
          </a:xfrm>
          <a:prstGeom prst="rect">
            <a:avLst/>
          </a:prstGeom>
        </p:spPr>
      </p:pic>
      <p:sp>
        <p:nvSpPr>
          <p:cNvPr id="48" name="文字方塊 47">
            <a:extLst>
              <a:ext uri="{FF2B5EF4-FFF2-40B4-BE49-F238E27FC236}">
                <a16:creationId xmlns:a16="http://schemas.microsoft.com/office/drawing/2014/main" id="{F6A57AD0-D88F-43D1-8DB3-C6BCD033624C}"/>
              </a:ext>
            </a:extLst>
          </p:cNvPr>
          <p:cNvSpPr txBox="1"/>
          <p:nvPr/>
        </p:nvSpPr>
        <p:spPr>
          <a:xfrm>
            <a:off x="8472264" y="2276872"/>
            <a:ext cx="50405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5840D44E-1B39-4020-970B-43A180F85B14}"/>
              </a:ext>
            </a:extLst>
          </p:cNvPr>
          <p:cNvSpPr txBox="1"/>
          <p:nvPr/>
        </p:nvSpPr>
        <p:spPr>
          <a:xfrm>
            <a:off x="9912424" y="2276872"/>
            <a:ext cx="50405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9F5A7142-A74B-4EB0-B1B6-69B5CE948960}"/>
              </a:ext>
            </a:extLst>
          </p:cNvPr>
          <p:cNvSpPr txBox="1"/>
          <p:nvPr/>
        </p:nvSpPr>
        <p:spPr>
          <a:xfrm>
            <a:off x="8400256" y="2318683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‧ </a:t>
            </a:r>
            <a:r>
              <a:rPr kumimoji="0" lang="en-US" altLang="zh-TW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X</a:t>
            </a:r>
            <a:r>
              <a:rPr kumimoji="0" lang="en-US" altLang="zh-TW" sz="1000" b="1" i="1" u="none" strike="noStrike" kern="1200" cap="none" spc="0" normalizeH="0" baseline="0" noProof="0" dirty="0" err="1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green</a:t>
            </a:r>
            <a:endParaRPr kumimoji="0" lang="zh-TW" altLang="en-US" sz="1000" b="1" i="1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C115091A-7E39-4923-BA2B-3A74A7A9D95C}"/>
              </a:ext>
            </a:extLst>
          </p:cNvPr>
          <p:cNvSpPr txBox="1"/>
          <p:nvPr/>
        </p:nvSpPr>
        <p:spPr>
          <a:xfrm>
            <a:off x="9912424" y="2318683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‧ </a:t>
            </a:r>
            <a:r>
              <a:rPr kumimoji="0" lang="en-US" altLang="zh-TW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X</a:t>
            </a:r>
            <a:r>
              <a:rPr kumimoji="0" lang="en-US" altLang="zh-TW" sz="1000" b="1" i="1" u="none" strike="noStrike" kern="1200" cap="none" spc="0" normalizeH="0" baseline="0" noProof="0" dirty="0" err="1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red</a:t>
            </a:r>
            <a:endParaRPr kumimoji="0" lang="zh-TW" altLang="en-US" sz="1000" b="1" i="1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32E04057-ED99-46EB-804B-50C6F571F382}"/>
              </a:ext>
            </a:extLst>
          </p:cNvPr>
          <p:cNvSpPr/>
          <p:nvPr/>
        </p:nvSpPr>
        <p:spPr>
          <a:xfrm>
            <a:off x="7104112" y="1700808"/>
            <a:ext cx="2563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Goal (what we want):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DF58F27-BFE5-48C8-BE24-2B9E7C0E0F72}"/>
              </a:ext>
            </a:extLst>
          </p:cNvPr>
          <p:cNvSpPr/>
          <p:nvPr/>
        </p:nvSpPr>
        <p:spPr>
          <a:xfrm>
            <a:off x="7104112" y="3068960"/>
            <a:ext cx="1319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Constrain:</a:t>
            </a:r>
          </a:p>
        </p:txBody>
      </p:sp>
      <p:pic>
        <p:nvPicPr>
          <p:cNvPr id="55" name="圖片 54">
            <a:extLst>
              <a:ext uri="{FF2B5EF4-FFF2-40B4-BE49-F238E27FC236}">
                <a16:creationId xmlns:a16="http://schemas.microsoft.com/office/drawing/2014/main" id="{91FA73CC-7EFA-492C-8E91-7A27D69CA2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04112" y="3542373"/>
            <a:ext cx="2232248" cy="595266"/>
          </a:xfrm>
          <a:prstGeom prst="rect">
            <a:avLst/>
          </a:prstGeom>
        </p:spPr>
      </p:pic>
      <p:sp>
        <p:nvSpPr>
          <p:cNvPr id="56" name="矩形 55">
            <a:extLst>
              <a:ext uri="{FF2B5EF4-FFF2-40B4-BE49-F238E27FC236}">
                <a16:creationId xmlns:a16="http://schemas.microsoft.com/office/drawing/2014/main" id="{A72831DF-63FF-48CC-B863-3C3CB0A288F4}"/>
              </a:ext>
            </a:extLst>
          </p:cNvPr>
          <p:cNvSpPr/>
          <p:nvPr/>
        </p:nvSpPr>
        <p:spPr>
          <a:xfrm>
            <a:off x="8184232" y="3902413"/>
            <a:ext cx="144016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57" name="圖片 56">
            <a:extLst>
              <a:ext uri="{FF2B5EF4-FFF2-40B4-BE49-F238E27FC236}">
                <a16:creationId xmlns:a16="http://schemas.microsoft.com/office/drawing/2014/main" id="{66908AC8-8469-4C8E-8C69-57205434C6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3392" y="3284984"/>
            <a:ext cx="874886" cy="843640"/>
          </a:xfrm>
          <a:prstGeom prst="rect">
            <a:avLst/>
          </a:prstGeom>
        </p:spPr>
      </p:pic>
      <p:pic>
        <p:nvPicPr>
          <p:cNvPr id="58" name="圖片 57">
            <a:extLst>
              <a:ext uri="{FF2B5EF4-FFF2-40B4-BE49-F238E27FC236}">
                <a16:creationId xmlns:a16="http://schemas.microsoft.com/office/drawing/2014/main" id="{7C68ECA1-2A9F-4051-B04B-031B74C4A5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39616" y="4725144"/>
            <a:ext cx="885099" cy="720080"/>
          </a:xfrm>
          <a:prstGeom prst="rect">
            <a:avLst/>
          </a:prstGeom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9E8E576D-C618-49D4-B9B4-9D05808C23A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92144" y="4262453"/>
            <a:ext cx="1728192" cy="273696"/>
          </a:xfrm>
          <a:prstGeom prst="rect">
            <a:avLst/>
          </a:prstGeom>
        </p:spPr>
      </p:pic>
      <p:cxnSp>
        <p:nvCxnSpPr>
          <p:cNvPr id="61" name="接點: 肘形 60">
            <a:extLst>
              <a:ext uri="{FF2B5EF4-FFF2-40B4-BE49-F238E27FC236}">
                <a16:creationId xmlns:a16="http://schemas.microsoft.com/office/drawing/2014/main" id="{6F1F9BE6-07C8-43B3-8D8B-CB4993C52621}"/>
              </a:ext>
            </a:extLst>
          </p:cNvPr>
          <p:cNvCxnSpPr>
            <a:stCxn id="55" idx="3"/>
            <a:endCxn id="59" idx="3"/>
          </p:cNvCxnSpPr>
          <p:nvPr/>
        </p:nvCxnSpPr>
        <p:spPr>
          <a:xfrm flipH="1">
            <a:off x="9120336" y="3840006"/>
            <a:ext cx="216024" cy="559295"/>
          </a:xfrm>
          <a:prstGeom prst="bentConnector3">
            <a:avLst>
              <a:gd name="adj1" fmla="val -105822"/>
            </a:avLst>
          </a:prstGeom>
          <a:ln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C8BC6D64-2E21-46E4-9BBD-3CECABC27AC4}"/>
              </a:ext>
            </a:extLst>
          </p:cNvPr>
          <p:cNvSpPr/>
          <p:nvPr/>
        </p:nvSpPr>
        <p:spPr>
          <a:xfrm>
            <a:off x="7104112" y="4725144"/>
            <a:ext cx="2710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Optimization Problem:</a:t>
            </a:r>
          </a:p>
        </p:txBody>
      </p:sp>
      <p:pic>
        <p:nvPicPr>
          <p:cNvPr id="65" name="圖片 64">
            <a:extLst>
              <a:ext uri="{FF2B5EF4-FFF2-40B4-BE49-F238E27FC236}">
                <a16:creationId xmlns:a16="http://schemas.microsoft.com/office/drawing/2014/main" id="{F51A33C6-71BB-486D-9A45-4CC9E4F5FC7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76120" y="5229200"/>
            <a:ext cx="2520280" cy="691707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31204D43-0BCD-4F0F-BE53-73AC1259F4B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02839" y="5301208"/>
            <a:ext cx="2453417" cy="648072"/>
          </a:xfrm>
          <a:prstGeom prst="rect">
            <a:avLst/>
          </a:prstGeom>
        </p:spPr>
      </p:pic>
      <p:sp>
        <p:nvSpPr>
          <p:cNvPr id="67" name="文字方塊 66">
            <a:extLst>
              <a:ext uri="{FF2B5EF4-FFF2-40B4-BE49-F238E27FC236}">
                <a16:creationId xmlns:a16="http://schemas.microsoft.com/office/drawing/2014/main" id="{CEFC1385-27CD-4805-91DA-8A846E79E022}"/>
              </a:ext>
            </a:extLst>
          </p:cNvPr>
          <p:cNvSpPr txBox="1"/>
          <p:nvPr/>
        </p:nvSpPr>
        <p:spPr>
          <a:xfrm>
            <a:off x="9480376" y="5373216"/>
            <a:ext cx="490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~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CE43E85-5C4D-3B6B-4454-489AEFC1CE6D}"/>
              </a:ext>
            </a:extLst>
          </p:cNvPr>
          <p:cNvSpPr/>
          <p:nvPr/>
        </p:nvSpPr>
        <p:spPr>
          <a:xfrm>
            <a:off x="263352" y="5661248"/>
            <a:ext cx="13494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Red: </a:t>
            </a:r>
            <a:r>
              <a:rPr kumimoji="0" lang="en-US" altLang="zh-TW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lable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=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Green: label = 1</a:t>
            </a:r>
          </a:p>
        </p:txBody>
      </p:sp>
    </p:spTree>
    <p:extLst>
      <p:ext uri="{BB962C8B-B14F-4D97-AF65-F5344CB8AC3E}">
        <p14:creationId xmlns:p14="http://schemas.microsoft.com/office/powerpoint/2010/main" val="1699967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924944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ctr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Hard-margin SVM V.S. Soft-margin SVM</a:t>
            </a:r>
          </a:p>
        </p:txBody>
      </p:sp>
    </p:spTree>
    <p:extLst>
      <p:ext uri="{BB962C8B-B14F-4D97-AF65-F5344CB8AC3E}">
        <p14:creationId xmlns:p14="http://schemas.microsoft.com/office/powerpoint/2010/main" val="36690874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Hard-margin SVM V.S. Soft-margin SVM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軟邊界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SVM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可容許分錯的資料，避免模型產生過擬合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E878027-321D-4131-ADA9-F696DF26FE77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principle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344A3992-DE10-45E4-8C7C-03EC71CEDB20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Support Vector Machine (SVM)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7E37759-17FC-3C35-EAED-EB7ECDCC9A61}"/>
              </a:ext>
            </a:extLst>
          </p:cNvPr>
          <p:cNvSpPr txBox="1"/>
          <p:nvPr/>
        </p:nvSpPr>
        <p:spPr>
          <a:xfrm>
            <a:off x="2000094" y="5195334"/>
            <a:ext cx="8845004" cy="101566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SVM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最初要尋找一個能夠完美將「所有」資料分成兩邊，具有最大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margin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的超平面，這被稱為“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hard-margin SVM”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。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由於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hard-margin SVM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，追求要將資料完美分好，因此很容易有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overfitting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的風險。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硬邊界是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SVM 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的一種理想化形式，它假設完全可分。然而，大多數數據集並不完全線性可分。這就是軟邊界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SVM 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的用途</a:t>
            </a:r>
          </a:p>
        </p:txBody>
      </p: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AE257789-20CA-2315-D8D2-146E30DA6DEE}"/>
              </a:ext>
            </a:extLst>
          </p:cNvPr>
          <p:cNvGrpSpPr/>
          <p:nvPr/>
        </p:nvGrpSpPr>
        <p:grpSpPr>
          <a:xfrm>
            <a:off x="1127448" y="2060848"/>
            <a:ext cx="10081120" cy="2811786"/>
            <a:chOff x="911424" y="1772816"/>
            <a:chExt cx="10081120" cy="2811786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E70E1A36-CAA7-6A47-8339-DEAE9BBF3226}"/>
                </a:ext>
              </a:extLst>
            </p:cNvPr>
            <p:cNvGrpSpPr/>
            <p:nvPr/>
          </p:nvGrpSpPr>
          <p:grpSpPr>
            <a:xfrm>
              <a:off x="911424" y="1772816"/>
              <a:ext cx="4752528" cy="2811786"/>
              <a:chOff x="479376" y="2465419"/>
              <a:chExt cx="4752528" cy="2811786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0D6F4182-728F-4A5A-A232-24E3EF799F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1424" y="2924944"/>
                <a:ext cx="3286953" cy="1728192"/>
              </a:xfrm>
              <a:prstGeom prst="rect">
                <a:avLst/>
              </a:prstGeom>
            </p:spPr>
          </p:pic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2D358FCF-6C2D-4198-B437-BDEFB2831D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376" y="2636912"/>
                <a:ext cx="4320480" cy="2640293"/>
              </a:xfrm>
              <a:prstGeom prst="rect">
                <a:avLst/>
              </a:prstGeom>
            </p:spPr>
          </p:pic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29EA7E6-4ED0-4852-9F98-F20EE6293DDA}"/>
                  </a:ext>
                </a:extLst>
              </p:cNvPr>
              <p:cNvSpPr/>
              <p:nvPr/>
            </p:nvSpPr>
            <p:spPr>
              <a:xfrm>
                <a:off x="1343472" y="2996952"/>
                <a:ext cx="2376264" cy="1800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0EE5FCA7-564D-4E64-ACCE-36C19B4AB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215" r="4595"/>
              <a:stretch/>
            </p:blipFill>
            <p:spPr>
              <a:xfrm rot="15108474">
                <a:off x="1414731" y="2881925"/>
                <a:ext cx="2180017" cy="1879907"/>
              </a:xfrm>
              <a:prstGeom prst="ellipse">
                <a:avLst/>
              </a:prstGeom>
            </p:spPr>
          </p:pic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9E29AD1E-E566-4F1C-9EFE-4A8FB24F015E}"/>
                  </a:ext>
                </a:extLst>
              </p:cNvPr>
              <p:cNvSpPr/>
              <p:nvPr/>
            </p:nvSpPr>
            <p:spPr>
              <a:xfrm>
                <a:off x="3143672" y="4509120"/>
                <a:ext cx="144016" cy="1440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057DE160-8263-48B6-B258-808D2D4699F9}"/>
                  </a:ext>
                </a:extLst>
              </p:cNvPr>
              <p:cNvCxnSpPr/>
              <p:nvPr/>
            </p:nvCxnSpPr>
            <p:spPr>
              <a:xfrm flipV="1">
                <a:off x="1487488" y="2636912"/>
                <a:ext cx="1944216" cy="1944216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接點 15">
                <a:extLst>
                  <a:ext uri="{FF2B5EF4-FFF2-40B4-BE49-F238E27FC236}">
                    <a16:creationId xmlns:a16="http://schemas.microsoft.com/office/drawing/2014/main" id="{7E0443BF-692B-4614-BD48-E679CE96ACCD}"/>
                  </a:ext>
                </a:extLst>
              </p:cNvPr>
              <p:cNvCxnSpPr/>
              <p:nvPr/>
            </p:nvCxnSpPr>
            <p:spPr>
              <a:xfrm flipV="1">
                <a:off x="1631504" y="2780928"/>
                <a:ext cx="1944216" cy="1944216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66ACB0E1-5BCA-48B8-9C6F-05D71F56F86F}"/>
                  </a:ext>
                </a:extLst>
              </p:cNvPr>
              <p:cNvCxnSpPr/>
              <p:nvPr/>
            </p:nvCxnSpPr>
            <p:spPr>
              <a:xfrm flipV="1">
                <a:off x="1775520" y="2924944"/>
                <a:ext cx="1944216" cy="1944216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05989B15-CA45-4A59-A78B-8D3AD20407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55441" y="2465419"/>
                <a:ext cx="1944216" cy="315509"/>
              </a:xfrm>
              <a:prstGeom prst="rect">
                <a:avLst/>
              </a:prstGeom>
            </p:spPr>
          </p:pic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3ABCFBD7-FFEF-41BE-932E-41D5F2E8A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87687" y="4293097"/>
                <a:ext cx="1944217" cy="255124"/>
              </a:xfrm>
              <a:prstGeom prst="rect">
                <a:avLst/>
              </a:prstGeom>
            </p:spPr>
          </p:pic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3BD64EBD-A934-FE9B-50A7-33A7DF2CD761}"/>
                </a:ext>
              </a:extLst>
            </p:cNvPr>
            <p:cNvGrpSpPr/>
            <p:nvPr/>
          </p:nvGrpSpPr>
          <p:grpSpPr>
            <a:xfrm>
              <a:off x="6240016" y="1772816"/>
              <a:ext cx="4752528" cy="2811786"/>
              <a:chOff x="479376" y="2465419"/>
              <a:chExt cx="4752528" cy="2811786"/>
            </a:xfrm>
          </p:grpSpPr>
          <p:pic>
            <p:nvPicPr>
              <p:cNvPr id="17" name="圖片 16">
                <a:extLst>
                  <a:ext uri="{FF2B5EF4-FFF2-40B4-BE49-F238E27FC236}">
                    <a16:creationId xmlns:a16="http://schemas.microsoft.com/office/drawing/2014/main" id="{A7E797BE-47F2-F7F3-0C2C-9F5230A174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1424" y="2924944"/>
                <a:ext cx="3286953" cy="1728192"/>
              </a:xfrm>
              <a:prstGeom prst="rect">
                <a:avLst/>
              </a:prstGeom>
            </p:spPr>
          </p:pic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D4E6C5E2-391A-F19D-A77F-E1602FF5F2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376" y="2636912"/>
                <a:ext cx="4320480" cy="2640293"/>
              </a:xfrm>
              <a:prstGeom prst="rect">
                <a:avLst/>
              </a:prstGeom>
            </p:spPr>
          </p:pic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145305EB-5C83-B1FD-9451-3729A5DF94CB}"/>
                  </a:ext>
                </a:extLst>
              </p:cNvPr>
              <p:cNvSpPr/>
              <p:nvPr/>
            </p:nvSpPr>
            <p:spPr>
              <a:xfrm>
                <a:off x="1343472" y="2996952"/>
                <a:ext cx="2376264" cy="1800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29" name="圖片 28">
                <a:extLst>
                  <a:ext uri="{FF2B5EF4-FFF2-40B4-BE49-F238E27FC236}">
                    <a16:creationId xmlns:a16="http://schemas.microsoft.com/office/drawing/2014/main" id="{78CAA07D-D790-784E-51FA-EC4247AE40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215" r="4595"/>
              <a:stretch/>
            </p:blipFill>
            <p:spPr>
              <a:xfrm rot="15108474">
                <a:off x="1414731" y="2881925"/>
                <a:ext cx="2180017" cy="1879907"/>
              </a:xfrm>
              <a:prstGeom prst="ellipse">
                <a:avLst/>
              </a:prstGeom>
            </p:spPr>
          </p:pic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1F27D7F-681B-99EB-7A87-BAE3388D0F3E}"/>
                  </a:ext>
                </a:extLst>
              </p:cNvPr>
              <p:cNvSpPr/>
              <p:nvPr/>
            </p:nvSpPr>
            <p:spPr>
              <a:xfrm>
                <a:off x="3143672" y="4509120"/>
                <a:ext cx="144016" cy="1440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cxnSp>
            <p:nvCxnSpPr>
              <p:cNvPr id="31" name="直線接點 30">
                <a:extLst>
                  <a:ext uri="{FF2B5EF4-FFF2-40B4-BE49-F238E27FC236}">
                    <a16:creationId xmlns:a16="http://schemas.microsoft.com/office/drawing/2014/main" id="{FDBE1A8A-83DE-49E1-169F-70EF0C971D51}"/>
                  </a:ext>
                </a:extLst>
              </p:cNvPr>
              <p:cNvCxnSpPr/>
              <p:nvPr/>
            </p:nvCxnSpPr>
            <p:spPr>
              <a:xfrm flipV="1">
                <a:off x="1487488" y="2636912"/>
                <a:ext cx="1944216" cy="1944216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接點 31">
                <a:extLst>
                  <a:ext uri="{FF2B5EF4-FFF2-40B4-BE49-F238E27FC236}">
                    <a16:creationId xmlns:a16="http://schemas.microsoft.com/office/drawing/2014/main" id="{9AD725D5-498F-ECDE-83AA-FE22CDB5FDE6}"/>
                  </a:ext>
                </a:extLst>
              </p:cNvPr>
              <p:cNvCxnSpPr/>
              <p:nvPr/>
            </p:nvCxnSpPr>
            <p:spPr>
              <a:xfrm flipV="1">
                <a:off x="1631504" y="2780928"/>
                <a:ext cx="1944216" cy="1944216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32">
                <a:extLst>
                  <a:ext uri="{FF2B5EF4-FFF2-40B4-BE49-F238E27FC236}">
                    <a16:creationId xmlns:a16="http://schemas.microsoft.com/office/drawing/2014/main" id="{C7E7AE12-4F7C-5CAB-F605-BFB49074A17E}"/>
                  </a:ext>
                </a:extLst>
              </p:cNvPr>
              <p:cNvCxnSpPr/>
              <p:nvPr/>
            </p:nvCxnSpPr>
            <p:spPr>
              <a:xfrm flipV="1">
                <a:off x="1775520" y="2924944"/>
                <a:ext cx="1944216" cy="1944216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4" name="圖片 33">
                <a:extLst>
                  <a:ext uri="{FF2B5EF4-FFF2-40B4-BE49-F238E27FC236}">
                    <a16:creationId xmlns:a16="http://schemas.microsoft.com/office/drawing/2014/main" id="{18B0AE7C-D2CE-3C7C-8CF1-85050F438F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55441" y="2465419"/>
                <a:ext cx="1944216" cy="315509"/>
              </a:xfrm>
              <a:prstGeom prst="rect">
                <a:avLst/>
              </a:prstGeom>
            </p:spPr>
          </p:pic>
          <p:pic>
            <p:nvPicPr>
              <p:cNvPr id="36" name="圖片 35">
                <a:extLst>
                  <a:ext uri="{FF2B5EF4-FFF2-40B4-BE49-F238E27FC236}">
                    <a16:creationId xmlns:a16="http://schemas.microsoft.com/office/drawing/2014/main" id="{1A4BE767-CAF9-0503-710C-2895100915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87687" y="4293097"/>
                <a:ext cx="1944217" cy="255124"/>
              </a:xfrm>
              <a:prstGeom prst="rect">
                <a:avLst/>
              </a:prstGeom>
            </p:spPr>
          </p:pic>
        </p:grpSp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7F804380-C25A-88D5-A350-7410A34A8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84232" y="2852936"/>
              <a:ext cx="285790" cy="285790"/>
            </a:xfrm>
            <a:prstGeom prst="rect">
              <a:avLst/>
            </a:prstGeom>
          </p:spPr>
        </p:pic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B9027AF5-8CB4-EAEF-CFFC-C659A392B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472264" y="2924944"/>
              <a:ext cx="285790" cy="285790"/>
            </a:xfrm>
            <a:prstGeom prst="rect">
              <a:avLst/>
            </a:prstGeom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90F72F1A-0EDA-9785-DA08-81B8C8989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16280" y="2636912"/>
              <a:ext cx="285790" cy="28579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74911E6-899B-E055-C672-BCD4B8C12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68208" y="3140968"/>
              <a:ext cx="181000" cy="200053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C090DF2B-8D9A-E69A-E6D3-B28C2523F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84232" y="3068960"/>
              <a:ext cx="181000" cy="200053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2081A3D-BF65-83CE-A335-8B703A562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84232" y="3573016"/>
              <a:ext cx="181000" cy="200053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AE541B92-C6A9-20FD-21E8-3DEF2C583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536160" y="3140968"/>
              <a:ext cx="181000" cy="200053"/>
            </a:xfrm>
            <a:prstGeom prst="rect">
              <a:avLst/>
            </a:prstGeom>
          </p:spPr>
        </p:pic>
        <p:pic>
          <p:nvPicPr>
            <p:cNvPr id="52" name="圖片 51">
              <a:extLst>
                <a:ext uri="{FF2B5EF4-FFF2-40B4-BE49-F238E27FC236}">
                  <a16:creationId xmlns:a16="http://schemas.microsoft.com/office/drawing/2014/main" id="{0961E59B-166B-BAC4-BD45-BAFDB19D7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400256" y="3140968"/>
              <a:ext cx="181000" cy="200053"/>
            </a:xfrm>
            <a:prstGeom prst="rect">
              <a:avLst/>
            </a:prstGeom>
          </p:spPr>
        </p:pic>
      </p:grp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9D9F6008-FF80-603E-EF91-21DA535973D2}"/>
              </a:ext>
            </a:extLst>
          </p:cNvPr>
          <p:cNvSpPr txBox="1"/>
          <p:nvPr/>
        </p:nvSpPr>
        <p:spPr>
          <a:xfrm>
            <a:off x="7608168" y="1484784"/>
            <a:ext cx="2160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Soft-margin SVM 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25CAED2C-5487-60E4-5D60-EAED2B96A9FD}"/>
              </a:ext>
            </a:extLst>
          </p:cNvPr>
          <p:cNvSpPr txBox="1"/>
          <p:nvPr/>
        </p:nvSpPr>
        <p:spPr>
          <a:xfrm>
            <a:off x="2351584" y="1484784"/>
            <a:ext cx="2160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Hard-margin SVM 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DD19A186-9451-01D0-242E-331C17C41BFC}"/>
              </a:ext>
            </a:extLst>
          </p:cNvPr>
          <p:cNvSpPr/>
          <p:nvPr/>
        </p:nvSpPr>
        <p:spPr>
          <a:xfrm>
            <a:off x="263352" y="5661248"/>
            <a:ext cx="13494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Red: </a:t>
            </a:r>
            <a:r>
              <a:rPr kumimoji="0" lang="en-US" altLang="zh-TW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lable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=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Green: label = 1</a:t>
            </a:r>
          </a:p>
        </p:txBody>
      </p:sp>
    </p:spTree>
    <p:extLst>
      <p:ext uri="{BB962C8B-B14F-4D97-AF65-F5344CB8AC3E}">
        <p14:creationId xmlns:p14="http://schemas.microsoft.com/office/powerpoint/2010/main" val="3693228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群組 68">
            <a:extLst>
              <a:ext uri="{FF2B5EF4-FFF2-40B4-BE49-F238E27FC236}">
                <a16:creationId xmlns:a16="http://schemas.microsoft.com/office/drawing/2014/main" id="{A911BC6F-DEE2-4F7F-011E-AE63E1EC47AA}"/>
              </a:ext>
            </a:extLst>
          </p:cNvPr>
          <p:cNvGrpSpPr/>
          <p:nvPr/>
        </p:nvGrpSpPr>
        <p:grpSpPr>
          <a:xfrm>
            <a:off x="2927648" y="3629999"/>
            <a:ext cx="3312368" cy="2555608"/>
            <a:chOff x="983432" y="3305293"/>
            <a:chExt cx="4176464" cy="3222287"/>
          </a:xfrm>
        </p:grpSpPr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3ADB5FB8-6118-5EEF-E510-F83D4985E213}"/>
                </a:ext>
              </a:extLst>
            </p:cNvPr>
            <p:cNvGrpSpPr/>
            <p:nvPr/>
          </p:nvGrpSpPr>
          <p:grpSpPr>
            <a:xfrm>
              <a:off x="983432" y="3789040"/>
              <a:ext cx="4176464" cy="2470963"/>
              <a:chOff x="479376" y="2465419"/>
              <a:chExt cx="4752528" cy="2811786"/>
            </a:xfrm>
          </p:grpSpPr>
          <p:pic>
            <p:nvPicPr>
              <p:cNvPr id="74" name="圖片 73">
                <a:extLst>
                  <a:ext uri="{FF2B5EF4-FFF2-40B4-BE49-F238E27FC236}">
                    <a16:creationId xmlns:a16="http://schemas.microsoft.com/office/drawing/2014/main" id="{70497719-FB7B-A8E9-4D32-C455A0AEEE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1424" y="2924944"/>
                <a:ext cx="3286953" cy="1728192"/>
              </a:xfrm>
              <a:prstGeom prst="rect">
                <a:avLst/>
              </a:prstGeom>
            </p:spPr>
          </p:pic>
          <p:pic>
            <p:nvPicPr>
              <p:cNvPr id="75" name="圖片 74">
                <a:extLst>
                  <a:ext uri="{FF2B5EF4-FFF2-40B4-BE49-F238E27FC236}">
                    <a16:creationId xmlns:a16="http://schemas.microsoft.com/office/drawing/2014/main" id="{5172581D-06C1-0A2D-6714-57B538DFD0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376" y="2636912"/>
                <a:ext cx="4320480" cy="2640293"/>
              </a:xfrm>
              <a:prstGeom prst="rect">
                <a:avLst/>
              </a:prstGeom>
            </p:spPr>
          </p:pic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DA934786-23D6-235B-6B29-65797273AC87}"/>
                  </a:ext>
                </a:extLst>
              </p:cNvPr>
              <p:cNvSpPr/>
              <p:nvPr/>
            </p:nvSpPr>
            <p:spPr>
              <a:xfrm>
                <a:off x="1343472" y="2996952"/>
                <a:ext cx="2376264" cy="1800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pic>
            <p:nvPicPr>
              <p:cNvPr id="77" name="圖片 76">
                <a:extLst>
                  <a:ext uri="{FF2B5EF4-FFF2-40B4-BE49-F238E27FC236}">
                    <a16:creationId xmlns:a16="http://schemas.microsoft.com/office/drawing/2014/main" id="{752F5704-7CB8-F45A-B89E-8467D395D8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215" r="4595"/>
              <a:stretch/>
            </p:blipFill>
            <p:spPr>
              <a:xfrm rot="15108474">
                <a:off x="1414731" y="2881925"/>
                <a:ext cx="2180017" cy="1879907"/>
              </a:xfrm>
              <a:prstGeom prst="ellipse">
                <a:avLst/>
              </a:prstGeom>
            </p:spPr>
          </p:pic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00EBD958-9860-738C-CFB4-96C1103A26B1}"/>
                  </a:ext>
                </a:extLst>
              </p:cNvPr>
              <p:cNvSpPr/>
              <p:nvPr/>
            </p:nvSpPr>
            <p:spPr>
              <a:xfrm>
                <a:off x="3143672" y="4509120"/>
                <a:ext cx="144016" cy="1440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cxnSp>
            <p:nvCxnSpPr>
              <p:cNvPr id="79" name="直線接點 78">
                <a:extLst>
                  <a:ext uri="{FF2B5EF4-FFF2-40B4-BE49-F238E27FC236}">
                    <a16:creationId xmlns:a16="http://schemas.microsoft.com/office/drawing/2014/main" id="{EAE5306E-678F-C508-B4CC-0077CC32E37F}"/>
                  </a:ext>
                </a:extLst>
              </p:cNvPr>
              <p:cNvCxnSpPr/>
              <p:nvPr/>
            </p:nvCxnSpPr>
            <p:spPr>
              <a:xfrm flipV="1">
                <a:off x="1487488" y="2636912"/>
                <a:ext cx="1944216" cy="1944216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接點 79">
                <a:extLst>
                  <a:ext uri="{FF2B5EF4-FFF2-40B4-BE49-F238E27FC236}">
                    <a16:creationId xmlns:a16="http://schemas.microsoft.com/office/drawing/2014/main" id="{B1D5A163-DF7F-7FFB-7F2B-9DAB9F0A11AD}"/>
                  </a:ext>
                </a:extLst>
              </p:cNvPr>
              <p:cNvCxnSpPr/>
              <p:nvPr/>
            </p:nvCxnSpPr>
            <p:spPr>
              <a:xfrm flipV="1">
                <a:off x="1631504" y="2780928"/>
                <a:ext cx="1944216" cy="1944216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接點 80">
                <a:extLst>
                  <a:ext uri="{FF2B5EF4-FFF2-40B4-BE49-F238E27FC236}">
                    <a16:creationId xmlns:a16="http://schemas.microsoft.com/office/drawing/2014/main" id="{438CC9A8-61F8-58E8-CA0F-1F854B87CC37}"/>
                  </a:ext>
                </a:extLst>
              </p:cNvPr>
              <p:cNvCxnSpPr/>
              <p:nvPr/>
            </p:nvCxnSpPr>
            <p:spPr>
              <a:xfrm flipV="1">
                <a:off x="1775520" y="2924944"/>
                <a:ext cx="1944216" cy="1944216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5CC391B2-A723-3907-B88D-693FA017E3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55441" y="2465419"/>
                <a:ext cx="1944216" cy="315509"/>
              </a:xfrm>
              <a:prstGeom prst="rect">
                <a:avLst/>
              </a:prstGeom>
            </p:spPr>
          </p:pic>
          <p:pic>
            <p:nvPicPr>
              <p:cNvPr id="83" name="圖片 82">
                <a:extLst>
                  <a:ext uri="{FF2B5EF4-FFF2-40B4-BE49-F238E27FC236}">
                    <a16:creationId xmlns:a16="http://schemas.microsoft.com/office/drawing/2014/main" id="{4979F6B7-A964-98F4-7D3E-D79CA5EF1F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87687" y="4293097"/>
                <a:ext cx="1944217" cy="255124"/>
              </a:xfrm>
              <a:prstGeom prst="rect">
                <a:avLst/>
              </a:prstGeom>
            </p:spPr>
          </p:pic>
        </p:grp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CAB52588-E84C-E8FA-2921-D1AD34DA04D4}"/>
                </a:ext>
              </a:extLst>
            </p:cNvPr>
            <p:cNvSpPr/>
            <p:nvPr/>
          </p:nvSpPr>
          <p:spPr>
            <a:xfrm rot="18886231">
              <a:off x="1502021" y="4823359"/>
              <a:ext cx="2519708" cy="208562"/>
            </a:xfrm>
            <a:prstGeom prst="rect">
              <a:avLst/>
            </a:prstGeom>
            <a:solidFill>
              <a:srgbClr val="DDF5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5AB2D387-EAFF-6B06-4865-B2F50F33CAD1}"/>
                </a:ext>
              </a:extLst>
            </p:cNvPr>
            <p:cNvSpPr/>
            <p:nvPr/>
          </p:nvSpPr>
          <p:spPr>
            <a:xfrm rot="18886231">
              <a:off x="1231785" y="4202071"/>
              <a:ext cx="2519708" cy="726151"/>
            </a:xfrm>
            <a:prstGeom prst="rect">
              <a:avLst/>
            </a:prstGeom>
            <a:solidFill>
              <a:srgbClr val="D9FFF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23C314D5-D95E-72EE-EA5A-CD373DAA75A8}"/>
                </a:ext>
              </a:extLst>
            </p:cNvPr>
            <p:cNvSpPr/>
            <p:nvPr/>
          </p:nvSpPr>
          <p:spPr>
            <a:xfrm rot="18886231">
              <a:off x="1934903" y="4809474"/>
              <a:ext cx="2519707" cy="916505"/>
            </a:xfrm>
            <a:prstGeom prst="rect">
              <a:avLst/>
            </a:prstGeom>
            <a:solidFill>
              <a:srgbClr val="FDD3D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SVM </a:t>
            </a: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的損失函數</a:t>
            </a: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:</a:t>
            </a: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Hinge loss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在支持向量機中，我們允許模型對一些數據點進行錯誤分類。我們對這種錯誤分類對模型進行懲罰。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E878027-321D-4131-ADA9-F696DF26FE77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principle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344A3992-DE10-45E4-8C7C-03EC71CEDB20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Support Vector Machine (SVM)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32E04057-ED99-46EB-804B-50C6F571F382}"/>
              </a:ext>
            </a:extLst>
          </p:cNvPr>
          <p:cNvSpPr/>
          <p:nvPr/>
        </p:nvSpPr>
        <p:spPr>
          <a:xfrm>
            <a:off x="5879976" y="1700808"/>
            <a:ext cx="2563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Goal (what we want):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9810451-40E0-6DB2-7901-6738A1249D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79976" y="2276872"/>
            <a:ext cx="5562304" cy="1512168"/>
          </a:xfrm>
          <a:prstGeom prst="rect">
            <a:avLst/>
          </a:prstGeom>
        </p:spPr>
      </p:pic>
      <p:pic>
        <p:nvPicPr>
          <p:cNvPr id="1026" name="Picture 2" descr="Lightbox">
            <a:extLst>
              <a:ext uri="{FF2B5EF4-FFF2-40B4-BE49-F238E27FC236}">
                <a16:creationId xmlns:a16="http://schemas.microsoft.com/office/drawing/2014/main" id="{B300AA84-2CDC-BA17-8192-3ADDD4B53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1484784"/>
            <a:ext cx="4104456" cy="205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文字方塊 38">
            <a:extLst>
              <a:ext uri="{FF2B5EF4-FFF2-40B4-BE49-F238E27FC236}">
                <a16:creationId xmlns:a16="http://schemas.microsoft.com/office/drawing/2014/main" id="{43940946-DBF6-0505-D336-CCD10E34B3D9}"/>
              </a:ext>
            </a:extLst>
          </p:cNvPr>
          <p:cNvSpPr txBox="1"/>
          <p:nvPr/>
        </p:nvSpPr>
        <p:spPr>
          <a:xfrm>
            <a:off x="6888088" y="4005064"/>
            <a:ext cx="524487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Nunito" pitchFamily="2" charset="0"/>
                <a:ea typeface="新細明體" panose="02020500000000000000" pitchFamily="18" charset="-120"/>
                <a:cs typeface="+mn-cs"/>
              </a:rPr>
              <a:t>Here we introduce slack variable ϵ</a:t>
            </a:r>
            <a:r>
              <a:rPr kumimoji="0" lang="en-US" altLang="zh-TW" sz="1200" b="1" i="0" u="none" strike="noStrike" kern="1200" cap="none" spc="0" normalizeH="0" baseline="-25000" noProof="0" dirty="0" err="1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Nunito" pitchFamily="2" charset="0"/>
                <a:ea typeface="新細明體" panose="02020500000000000000" pitchFamily="18" charset="-120"/>
                <a:cs typeface="+mn-cs"/>
              </a:rPr>
              <a:t>i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Nunito" pitchFamily="2" charset="0"/>
                <a:ea typeface="新細明體" panose="02020500000000000000" pitchFamily="18" charset="-120"/>
                <a:cs typeface="+mn-cs"/>
              </a:rPr>
              <a:t>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73239"/>
                </a:solidFill>
                <a:effectLst/>
                <a:highlight>
                  <a:srgbClr val="FFFFFF"/>
                </a:highlight>
                <a:uLnTx/>
                <a:uFillTx/>
                <a:latin typeface="Nunito" pitchFamily="2" charset="0"/>
                <a:ea typeface="新細明體" panose="02020500000000000000" pitchFamily="18" charset="-120"/>
                <a:cs typeface="+mn-cs"/>
              </a:rPr>
              <a:t>if confidence score &lt; 1, it means that classifier did not classify the point correctly and incurring a linear penalty of ϵ</a:t>
            </a:r>
            <a:r>
              <a:rPr kumimoji="0" lang="en-US" altLang="zh-TW" sz="1200" b="0" i="0" u="none" strike="noStrike" kern="1200" cap="none" spc="0" normalizeH="0" baseline="-25000" noProof="0" dirty="0" err="1">
                <a:ln>
                  <a:noFill/>
                </a:ln>
                <a:solidFill>
                  <a:srgbClr val="273239"/>
                </a:solidFill>
                <a:effectLst/>
                <a:highlight>
                  <a:srgbClr val="FFFFFF"/>
                </a:highlight>
                <a:uLnTx/>
                <a:uFillTx/>
                <a:latin typeface="Nunito" pitchFamily="2" charset="0"/>
                <a:ea typeface="新細明體" panose="02020500000000000000" pitchFamily="18" charset="-120"/>
                <a:cs typeface="+mn-cs"/>
              </a:rPr>
              <a:t>i</a:t>
            </a:r>
            <a:endParaRPr kumimoji="0" lang="en-US" altLang="zh-TW" sz="1200" b="0" i="0" u="none" strike="noStrike" kern="1200" cap="none" spc="0" normalizeH="0" baseline="-25000" noProof="0" dirty="0">
              <a:ln>
                <a:noFill/>
              </a:ln>
              <a:solidFill>
                <a:srgbClr val="273239"/>
              </a:solidFill>
              <a:effectLst/>
              <a:highlight>
                <a:srgbClr val="FFFFFF"/>
              </a:highlight>
              <a:uLnTx/>
              <a:uFillTx/>
              <a:latin typeface="Nunito" pitchFamily="2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273239"/>
              </a:solidFill>
              <a:effectLst/>
              <a:highlight>
                <a:srgbClr val="FFFFFF"/>
              </a:highlight>
              <a:uLnTx/>
              <a:uFillTx/>
              <a:latin typeface="Nunito" pitchFamily="2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73239"/>
                </a:solidFill>
                <a:effectLst/>
                <a:highlight>
                  <a:srgbClr val="FFFFFF"/>
                </a:highlight>
                <a:uLnTx/>
                <a:uFillTx/>
                <a:latin typeface="Nunito" pitchFamily="2" charset="0"/>
                <a:ea typeface="新細明體" panose="02020500000000000000" pitchFamily="18" charset="-120"/>
                <a:cs typeface="+mn-cs"/>
              </a:rPr>
              <a:t>If 0&lt;ϵ</a:t>
            </a:r>
            <a:r>
              <a:rPr kumimoji="0" lang="en-US" altLang="zh-TW" sz="1200" b="0" i="0" u="none" strike="noStrike" kern="1200" cap="none" spc="0" normalizeH="0" baseline="-25000" noProof="0" dirty="0" err="1">
                <a:ln>
                  <a:noFill/>
                </a:ln>
                <a:solidFill>
                  <a:srgbClr val="273239"/>
                </a:solidFill>
                <a:effectLst/>
                <a:highlight>
                  <a:srgbClr val="FFFFFF"/>
                </a:highlight>
                <a:uLnTx/>
                <a:uFillTx/>
                <a:latin typeface="Nunito" pitchFamily="2" charset="0"/>
                <a:ea typeface="新細明體" panose="02020500000000000000" pitchFamily="18" charset="-120"/>
                <a:cs typeface="+mn-cs"/>
              </a:rPr>
              <a:t>i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73239"/>
                </a:solidFill>
                <a:effectLst/>
                <a:highlight>
                  <a:srgbClr val="FFFFFF"/>
                </a:highlight>
                <a:uLnTx/>
                <a:uFillTx/>
                <a:latin typeface="Nunito" pitchFamily="2" charset="0"/>
                <a:ea typeface="新細明體" panose="02020500000000000000" pitchFamily="18" charset="-120"/>
                <a:cs typeface="+mn-cs"/>
              </a:rPr>
              <a:t> &lt;1 it means the point is correctly classified but lies between the hyperplane and margin plane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273239"/>
              </a:solidFill>
              <a:effectLst/>
              <a:highlight>
                <a:srgbClr val="FFFFFF"/>
              </a:highlight>
              <a:uLnTx/>
              <a:uFillTx/>
              <a:latin typeface="Nunito" pitchFamily="2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73239"/>
                </a:solidFill>
                <a:effectLst/>
                <a:highlight>
                  <a:srgbClr val="FFFFFF"/>
                </a:highlight>
                <a:uLnTx/>
                <a:uFillTx/>
                <a:latin typeface="Nunito" pitchFamily="2" charset="0"/>
                <a:ea typeface="新細明體" panose="02020500000000000000" pitchFamily="18" charset="-120"/>
                <a:cs typeface="+mn-cs"/>
              </a:rPr>
              <a:t>If ϵ</a:t>
            </a:r>
            <a:r>
              <a:rPr kumimoji="0" lang="en-US" altLang="zh-TW" sz="1200" b="0" i="0" u="none" strike="noStrike" kern="1200" cap="none" spc="0" normalizeH="0" baseline="-25000" noProof="0" dirty="0" err="1">
                <a:ln>
                  <a:noFill/>
                </a:ln>
                <a:solidFill>
                  <a:srgbClr val="273239"/>
                </a:solidFill>
                <a:effectLst/>
                <a:highlight>
                  <a:srgbClr val="FFFFFF"/>
                </a:highlight>
                <a:uLnTx/>
                <a:uFillTx/>
                <a:latin typeface="Nunito" pitchFamily="2" charset="0"/>
                <a:ea typeface="新細明體" panose="02020500000000000000" pitchFamily="18" charset="-120"/>
                <a:cs typeface="+mn-cs"/>
              </a:rPr>
              <a:t>i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73239"/>
                </a:solidFill>
                <a:effectLst/>
                <a:highlight>
                  <a:srgbClr val="FFFFFF"/>
                </a:highlight>
                <a:uLnTx/>
                <a:uFillTx/>
                <a:latin typeface="Nunito" pitchFamily="2" charset="0"/>
                <a:ea typeface="新細明體" panose="02020500000000000000" pitchFamily="18" charset="-120"/>
                <a:cs typeface="+mn-cs"/>
              </a:rPr>
              <a:t>&gt;1 if means the point is on wrong side of hyperplane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273239"/>
              </a:solidFill>
              <a:effectLst/>
              <a:highlight>
                <a:srgbClr val="FFFFFF"/>
              </a:highlight>
              <a:uLnTx/>
              <a:uFillTx/>
              <a:latin typeface="Nunito" pitchFamily="2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73239"/>
                </a:solidFill>
                <a:effectLst/>
                <a:highlight>
                  <a:srgbClr val="FFFFFF"/>
                </a:highlight>
                <a:uLnTx/>
                <a:uFillTx/>
                <a:latin typeface="Nunito" pitchFamily="2" charset="0"/>
                <a:ea typeface="新細明體" panose="02020500000000000000" pitchFamily="18" charset="-120"/>
                <a:cs typeface="+mn-cs"/>
              </a:rPr>
              <a:t>C is a regularization parameter that balances the trade-off between maximizing the margin and minimizing classification errors.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283E62F-8BAC-8F8E-2D10-87C2D0CD05B9}"/>
              </a:ext>
            </a:extLst>
          </p:cNvPr>
          <p:cNvSpPr/>
          <p:nvPr/>
        </p:nvSpPr>
        <p:spPr>
          <a:xfrm>
            <a:off x="8688288" y="2276872"/>
            <a:ext cx="2376264" cy="50405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74708EC-BA33-BEA2-517F-7C5C7BE6CF55}"/>
              </a:ext>
            </a:extLst>
          </p:cNvPr>
          <p:cNvSpPr txBox="1"/>
          <p:nvPr/>
        </p:nvSpPr>
        <p:spPr>
          <a:xfrm>
            <a:off x="8904312" y="1916832"/>
            <a:ext cx="1918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273239"/>
                </a:solidFill>
                <a:effectLst/>
                <a:highlight>
                  <a:srgbClr val="FFFFFF"/>
                </a:highlight>
                <a:uLnTx/>
                <a:uFillTx/>
                <a:latin typeface="Nunito" pitchFamily="2" charset="0"/>
                <a:ea typeface="新細明體" panose="02020500000000000000" pitchFamily="18" charset="-120"/>
                <a:cs typeface="+mn-cs"/>
              </a:rPr>
              <a:t>slack variable </a:t>
            </a:r>
            <a:r>
              <a:rPr kumimoji="0" lang="el-GR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273239"/>
                </a:solidFill>
                <a:effectLst/>
                <a:highlight>
                  <a:srgbClr val="FFFFFF"/>
                </a:highlight>
                <a:uLnTx/>
                <a:uFillTx/>
                <a:latin typeface="Nunito" pitchFamily="2" charset="0"/>
                <a:ea typeface="新細明體" panose="02020500000000000000" pitchFamily="18" charset="-120"/>
                <a:cs typeface="+mn-cs"/>
              </a:rPr>
              <a:t>ϵ</a:t>
            </a:r>
            <a:r>
              <a:rPr kumimoji="0" lang="en-US" altLang="zh-TW" sz="1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273239"/>
                </a:solidFill>
                <a:effectLst/>
                <a:highlight>
                  <a:srgbClr val="FFFFFF"/>
                </a:highlight>
                <a:uLnTx/>
                <a:uFillTx/>
                <a:latin typeface="Nunito" pitchFamily="2" charset="0"/>
                <a:ea typeface="新細明體" panose="02020500000000000000" pitchFamily="18" charset="-120"/>
                <a:cs typeface="+mn-cs"/>
              </a:rPr>
              <a:t>i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A2A1B5C9-A21C-3BF1-09AB-2E16DEC4FD3E}"/>
              </a:ext>
            </a:extLst>
          </p:cNvPr>
          <p:cNvGrpSpPr/>
          <p:nvPr/>
        </p:nvGrpSpPr>
        <p:grpSpPr>
          <a:xfrm>
            <a:off x="0" y="3645024"/>
            <a:ext cx="3312368" cy="2565539"/>
            <a:chOff x="983432" y="3324239"/>
            <a:chExt cx="4176464" cy="3234810"/>
          </a:xfrm>
        </p:grpSpPr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55EF3DB5-9D15-A883-96A5-854A7D24E1E4}"/>
                </a:ext>
              </a:extLst>
            </p:cNvPr>
            <p:cNvGrpSpPr/>
            <p:nvPr/>
          </p:nvGrpSpPr>
          <p:grpSpPr>
            <a:xfrm>
              <a:off x="983432" y="3789040"/>
              <a:ext cx="4176464" cy="2470963"/>
              <a:chOff x="479376" y="2465419"/>
              <a:chExt cx="4752528" cy="2811786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0D6F4182-728F-4A5A-A232-24E3EF799F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1424" y="2924944"/>
                <a:ext cx="3286953" cy="1728192"/>
              </a:xfrm>
              <a:prstGeom prst="rect">
                <a:avLst/>
              </a:prstGeom>
            </p:spPr>
          </p:pic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2D358FCF-6C2D-4198-B437-BDEFB2831D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376" y="2636912"/>
                <a:ext cx="4320480" cy="2640293"/>
              </a:xfrm>
              <a:prstGeom prst="rect">
                <a:avLst/>
              </a:prstGeom>
            </p:spPr>
          </p:pic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29EA7E6-4ED0-4852-9F98-F20EE6293DDA}"/>
                  </a:ext>
                </a:extLst>
              </p:cNvPr>
              <p:cNvSpPr/>
              <p:nvPr/>
            </p:nvSpPr>
            <p:spPr>
              <a:xfrm>
                <a:off x="1343472" y="2996952"/>
                <a:ext cx="2376264" cy="1800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0EE5FCA7-564D-4E64-ACCE-36C19B4AB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215" r="4595"/>
              <a:stretch/>
            </p:blipFill>
            <p:spPr>
              <a:xfrm rot="15108474">
                <a:off x="1414731" y="2881925"/>
                <a:ext cx="2180017" cy="1879907"/>
              </a:xfrm>
              <a:prstGeom prst="ellipse">
                <a:avLst/>
              </a:prstGeom>
            </p:spPr>
          </p:pic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9E29AD1E-E566-4F1C-9EFE-4A8FB24F015E}"/>
                  </a:ext>
                </a:extLst>
              </p:cNvPr>
              <p:cNvSpPr/>
              <p:nvPr/>
            </p:nvSpPr>
            <p:spPr>
              <a:xfrm>
                <a:off x="3143672" y="4509120"/>
                <a:ext cx="144016" cy="1440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057DE160-8263-48B6-B258-808D2D4699F9}"/>
                  </a:ext>
                </a:extLst>
              </p:cNvPr>
              <p:cNvCxnSpPr/>
              <p:nvPr/>
            </p:nvCxnSpPr>
            <p:spPr>
              <a:xfrm flipV="1">
                <a:off x="1487488" y="2636912"/>
                <a:ext cx="1944216" cy="1944216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接點 15">
                <a:extLst>
                  <a:ext uri="{FF2B5EF4-FFF2-40B4-BE49-F238E27FC236}">
                    <a16:creationId xmlns:a16="http://schemas.microsoft.com/office/drawing/2014/main" id="{7E0443BF-692B-4614-BD48-E679CE96ACCD}"/>
                  </a:ext>
                </a:extLst>
              </p:cNvPr>
              <p:cNvCxnSpPr/>
              <p:nvPr/>
            </p:nvCxnSpPr>
            <p:spPr>
              <a:xfrm flipV="1">
                <a:off x="1631504" y="2780928"/>
                <a:ext cx="1944216" cy="1944216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66ACB0E1-5BCA-48B8-9C6F-05D71F56F86F}"/>
                  </a:ext>
                </a:extLst>
              </p:cNvPr>
              <p:cNvCxnSpPr/>
              <p:nvPr/>
            </p:nvCxnSpPr>
            <p:spPr>
              <a:xfrm flipV="1">
                <a:off x="1775520" y="2924944"/>
                <a:ext cx="1944216" cy="1944216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05989B15-CA45-4A59-A78B-8D3AD20407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55441" y="2465419"/>
                <a:ext cx="1944216" cy="315509"/>
              </a:xfrm>
              <a:prstGeom prst="rect">
                <a:avLst/>
              </a:prstGeom>
            </p:spPr>
          </p:pic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3ABCFBD7-FFEF-41BE-932E-41D5F2E8A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87687" y="4293097"/>
                <a:ext cx="1944217" cy="255124"/>
              </a:xfrm>
              <a:prstGeom prst="rect">
                <a:avLst/>
              </a:prstGeom>
            </p:spPr>
          </p:pic>
        </p:grp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30D6D0-8FAF-2CD4-31A1-12F2D14196D2}"/>
                </a:ext>
              </a:extLst>
            </p:cNvPr>
            <p:cNvSpPr/>
            <p:nvPr/>
          </p:nvSpPr>
          <p:spPr>
            <a:xfrm rot="18886231">
              <a:off x="1692999" y="4868637"/>
              <a:ext cx="2519708" cy="208562"/>
            </a:xfrm>
            <a:prstGeom prst="rect">
              <a:avLst/>
            </a:prstGeom>
            <a:solidFill>
              <a:srgbClr val="DDF5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D289F02-378E-1293-FD61-FD34A9285AB0}"/>
                </a:ext>
              </a:extLst>
            </p:cNvPr>
            <p:cNvSpPr/>
            <p:nvPr/>
          </p:nvSpPr>
          <p:spPr>
            <a:xfrm rot="18886231">
              <a:off x="2020741" y="4936119"/>
              <a:ext cx="2519708" cy="726151"/>
            </a:xfrm>
            <a:prstGeom prst="rect">
              <a:avLst/>
            </a:prstGeom>
            <a:solidFill>
              <a:srgbClr val="D9FFF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8F656354-11EC-11D8-197E-2D09CA24AABD}"/>
                </a:ext>
              </a:extLst>
            </p:cNvPr>
            <p:cNvSpPr/>
            <p:nvPr/>
          </p:nvSpPr>
          <p:spPr>
            <a:xfrm rot="18886231">
              <a:off x="1305101" y="4125840"/>
              <a:ext cx="2519708" cy="916505"/>
            </a:xfrm>
            <a:prstGeom prst="rect">
              <a:avLst/>
            </a:prstGeom>
            <a:solidFill>
              <a:srgbClr val="FDD3D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pic>
        <p:nvPicPr>
          <p:cNvPr id="84" name="圖片 83">
            <a:extLst>
              <a:ext uri="{FF2B5EF4-FFF2-40B4-BE49-F238E27FC236}">
                <a16:creationId xmlns:a16="http://schemas.microsoft.com/office/drawing/2014/main" id="{9773B5FB-3DAA-F6C2-4C82-54F77A48F8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99856" y="4653136"/>
            <a:ext cx="285790" cy="285790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21C51542-7297-19B1-52CA-A16614C2F2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39816" y="4941168"/>
            <a:ext cx="285790" cy="285790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800B7626-C861-639C-AAAC-2F3FA2B67E2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3472" y="4437112"/>
            <a:ext cx="181000" cy="200053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AB0B5251-6325-E8BC-5E52-6F50C6AB8A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71464" y="4797152"/>
            <a:ext cx="181000" cy="200053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B18EC0C9-04BB-2662-2B0C-C4A88C4D86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39816" y="4581128"/>
            <a:ext cx="285790" cy="285790"/>
          </a:xfrm>
          <a:prstGeom prst="rect">
            <a:avLst/>
          </a:prstGeom>
        </p:spPr>
      </p:pic>
      <p:pic>
        <p:nvPicPr>
          <p:cNvPr id="89" name="圖片 88">
            <a:extLst>
              <a:ext uri="{FF2B5EF4-FFF2-40B4-BE49-F238E27FC236}">
                <a16:creationId xmlns:a16="http://schemas.microsoft.com/office/drawing/2014/main" id="{12623677-94FD-2C8E-D9F3-1F81EC70622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7488" y="4797152"/>
            <a:ext cx="181000" cy="2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07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924944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ctr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Kernel Trick</a:t>
            </a:r>
          </a:p>
        </p:txBody>
      </p:sp>
    </p:spTree>
    <p:extLst>
      <p:ext uri="{BB962C8B-B14F-4D97-AF65-F5344CB8AC3E}">
        <p14:creationId xmlns:p14="http://schemas.microsoft.com/office/powerpoint/2010/main" val="806266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Types of</a:t>
            </a: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kernel function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0154C6C-23CB-46EF-8391-671F71D2E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96" y="1484784"/>
            <a:ext cx="4741463" cy="4524315"/>
          </a:xfrm>
          <a:prstGeom prst="rect">
            <a:avLst/>
          </a:prstGeom>
        </p:spPr>
      </p:pic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641DEBA-9771-4294-8D46-E05EDA78D52F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advance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074" name="Picture 2" descr="The optimization of kernel function and its parameters for SVM in  well-logging Semantic Scholar">
            <a:extLst>
              <a:ext uri="{FF2B5EF4-FFF2-40B4-BE49-F238E27FC236}">
                <a16:creationId xmlns:a16="http://schemas.microsoft.com/office/drawing/2014/main" id="{776D53F8-2902-4DE4-8B66-250B084C8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484784"/>
            <a:ext cx="6192688" cy="174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9F9E931-BA29-4544-BC7A-77C66A0D388C}"/>
              </a:ext>
            </a:extLst>
          </p:cNvPr>
          <p:cNvSpPr/>
          <p:nvPr/>
        </p:nvSpPr>
        <p:spPr>
          <a:xfrm>
            <a:off x="1919536" y="1412776"/>
            <a:ext cx="64807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EFC256D9-8F6E-47AC-A3B5-A848977AE8CF}"/>
              </a:ext>
            </a:extLst>
          </p:cNvPr>
          <p:cNvGrpSpPr/>
          <p:nvPr/>
        </p:nvGrpSpPr>
        <p:grpSpPr>
          <a:xfrm>
            <a:off x="551384" y="3717032"/>
            <a:ext cx="2952328" cy="2376264"/>
            <a:chOff x="407368" y="3284984"/>
            <a:chExt cx="2952328" cy="2376264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C52D3FF-66AB-44CB-B879-5ED74BEB0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7368" y="3284984"/>
              <a:ext cx="2756770" cy="2283795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2D6BD2C-3388-48A5-AC04-6ADDFDA35DDB}"/>
                </a:ext>
              </a:extLst>
            </p:cNvPr>
            <p:cNvSpPr/>
            <p:nvPr/>
          </p:nvSpPr>
          <p:spPr>
            <a:xfrm>
              <a:off x="2999656" y="5373216"/>
              <a:ext cx="360040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747994E8-DE49-449F-9DD0-1E4CC650EF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9736" y="4221088"/>
            <a:ext cx="2448272" cy="847479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F9D29366-86DA-424D-AD64-CF863BF484AB}"/>
              </a:ext>
            </a:extLst>
          </p:cNvPr>
          <p:cNvSpPr/>
          <p:nvPr/>
        </p:nvSpPr>
        <p:spPr>
          <a:xfrm>
            <a:off x="2567608" y="3356992"/>
            <a:ext cx="1938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Gaussian RBF Kernel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EB1E6FA-7B53-49E6-8C11-EFC673DF32E5}"/>
              </a:ext>
            </a:extLst>
          </p:cNvPr>
          <p:cNvSpPr/>
          <p:nvPr/>
        </p:nvSpPr>
        <p:spPr>
          <a:xfrm>
            <a:off x="3647728" y="5373216"/>
            <a:ext cx="31683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‘K’ stands for Kernel Function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‘x’ stands for data points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‘l’ stands for landmark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‘σ' stands for the circumference of separation.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223E2F74-44F9-4155-AE77-0E728E3D7AFD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Support Vector Machine (SVM)</a:t>
            </a:r>
          </a:p>
        </p:txBody>
      </p:sp>
    </p:spTree>
    <p:extLst>
      <p:ext uri="{BB962C8B-B14F-4D97-AF65-F5344CB8AC3E}">
        <p14:creationId xmlns:p14="http://schemas.microsoft.com/office/powerpoint/2010/main" val="2682255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情境假設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F1512F7-A8F6-410D-A699-16D06A7A4527}"/>
              </a:ext>
            </a:extLst>
          </p:cNvPr>
          <p:cNvSpPr/>
          <p:nvPr/>
        </p:nvSpPr>
        <p:spPr>
          <a:xfrm>
            <a:off x="479376" y="1484784"/>
            <a:ext cx="7393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假如你現在是一位保險業務員，為了幫助業績成長你可能會考慮以下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0C620CC-6CFB-4A33-AA59-38311DE7CAE1}"/>
              </a:ext>
            </a:extLst>
          </p:cNvPr>
          <p:cNvSpPr/>
          <p:nvPr/>
        </p:nvSpPr>
        <p:spPr>
          <a:xfrm>
            <a:off x="479376" y="220486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甚麼樣條件的人最可能買實支實付醫療險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有哪些因素會影響購買意願？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4334522F-F4DB-4FB9-9FAE-40EDBEFBFFAC}"/>
              </a:ext>
            </a:extLst>
          </p:cNvPr>
          <p:cNvGrpSpPr/>
          <p:nvPr/>
        </p:nvGrpSpPr>
        <p:grpSpPr>
          <a:xfrm>
            <a:off x="1631504" y="3933056"/>
            <a:ext cx="2580802" cy="822285"/>
            <a:chOff x="9120336" y="1700808"/>
            <a:chExt cx="2580802" cy="822285"/>
          </a:xfrm>
        </p:grpSpPr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A1116709-184F-469C-A714-BC5D402B2BD4}"/>
                </a:ext>
              </a:extLst>
            </p:cNvPr>
            <p:cNvSpPr txBox="1"/>
            <p:nvPr/>
          </p:nvSpPr>
          <p:spPr>
            <a:xfrm>
              <a:off x="9192344" y="2276872"/>
              <a:ext cx="4138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age</a:t>
              </a:r>
              <a:endParaRPr kumimoji="0" lang="zh-TW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A9AC3D54-DBA3-4702-8CA8-E95F6AFA4120}"/>
                </a:ext>
              </a:extLst>
            </p:cNvPr>
            <p:cNvSpPr txBox="1"/>
            <p:nvPr/>
          </p:nvSpPr>
          <p:spPr>
            <a:xfrm>
              <a:off x="9696400" y="2276872"/>
              <a:ext cx="64152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income</a:t>
              </a:r>
              <a:endParaRPr kumimoji="0" lang="zh-TW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E589F4A2-F464-4F12-8B37-8E19B108922D}"/>
                </a:ext>
              </a:extLst>
            </p:cNvPr>
            <p:cNvSpPr txBox="1"/>
            <p:nvPr/>
          </p:nvSpPr>
          <p:spPr>
            <a:xfrm>
              <a:off x="10344472" y="2276872"/>
              <a:ext cx="80502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education</a:t>
              </a:r>
              <a:endParaRPr kumimoji="0" lang="zh-TW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3F01F8FA-8765-4875-ADB0-75531807F1D0}"/>
                </a:ext>
              </a:extLst>
            </p:cNvPr>
            <p:cNvSpPr txBox="1"/>
            <p:nvPr/>
          </p:nvSpPr>
          <p:spPr>
            <a:xfrm>
              <a:off x="11136560" y="2276872"/>
              <a:ext cx="5645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family</a:t>
              </a:r>
              <a:endParaRPr kumimoji="0" lang="zh-TW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pic>
          <p:nvPicPr>
            <p:cNvPr id="22" name="Picture 2" descr="Middle age - Free marketing icons">
              <a:extLst>
                <a:ext uri="{FF2B5EF4-FFF2-40B4-BE49-F238E27FC236}">
                  <a16:creationId xmlns:a16="http://schemas.microsoft.com/office/drawing/2014/main" id="{7E3E2696-FC5C-4ECE-AAA0-611F16536B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0336" y="1700808"/>
              <a:ext cx="562913" cy="562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Income - Free business icons">
              <a:extLst>
                <a:ext uri="{FF2B5EF4-FFF2-40B4-BE49-F238E27FC236}">
                  <a16:creationId xmlns:a16="http://schemas.microsoft.com/office/drawing/2014/main" id="{D8B40BFF-40E9-4149-AF8E-05ED4BCA63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7002" y="1748260"/>
              <a:ext cx="515462" cy="515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6" descr="Education - Free education icons">
              <a:extLst>
                <a:ext uri="{FF2B5EF4-FFF2-40B4-BE49-F238E27FC236}">
                  <a16:creationId xmlns:a16="http://schemas.microsoft.com/office/drawing/2014/main" id="{EA72BCE2-EC80-4EF6-912F-077FAE3CCA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2447" y="1700808"/>
              <a:ext cx="657816" cy="657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Family Special Lineal color icon">
              <a:extLst>
                <a:ext uri="{FF2B5EF4-FFF2-40B4-BE49-F238E27FC236}">
                  <a16:creationId xmlns:a16="http://schemas.microsoft.com/office/drawing/2014/main" id="{F0C691F8-A95D-4680-B499-3F20B98D96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01672" y="1748260"/>
              <a:ext cx="521967" cy="521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626" name="Picture 2" descr="醫療險】實支實付@ 保險停看聽:: 痞客邦::">
            <a:extLst>
              <a:ext uri="{FF2B5EF4-FFF2-40B4-BE49-F238E27FC236}">
                <a16:creationId xmlns:a16="http://schemas.microsoft.com/office/drawing/2014/main" id="{97C97F5D-047E-40CF-992B-D4756C984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2204864"/>
            <a:ext cx="3505572" cy="350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1074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Kernel Trick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Gaussian Radial Basis Function Kernel (RBF)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E878027-321D-4131-ADA9-F696DF26FE77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principle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344A3992-DE10-45E4-8C7C-03EC71CEDB20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Support Vector Machine (SVM)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EA598CB9-A22B-4950-AA8B-5FF6A8F072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31"/>
          <a:stretch/>
        </p:blipFill>
        <p:spPr>
          <a:xfrm>
            <a:off x="335360" y="2060848"/>
            <a:ext cx="4104456" cy="2390854"/>
          </a:xfrm>
          <a:prstGeom prst="rect">
            <a:avLst/>
          </a:prstGeo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99EBE7AB-9B98-4EC7-B104-803CB4A2519F}"/>
              </a:ext>
            </a:extLst>
          </p:cNvPr>
          <p:cNvGrpSpPr/>
          <p:nvPr/>
        </p:nvGrpSpPr>
        <p:grpSpPr>
          <a:xfrm>
            <a:off x="5159896" y="2132856"/>
            <a:ext cx="2952328" cy="2376264"/>
            <a:chOff x="407368" y="3284984"/>
            <a:chExt cx="2952328" cy="2376264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6A79355A-97F8-4A52-AAE0-EA5300710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7368" y="3284984"/>
              <a:ext cx="2756770" cy="2283795"/>
            </a:xfrm>
            <a:prstGeom prst="rect">
              <a:avLst/>
            </a:prstGeom>
          </p:spPr>
        </p:pic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9F31C7F-9C89-42D4-A250-1782630EA9CA}"/>
                </a:ext>
              </a:extLst>
            </p:cNvPr>
            <p:cNvSpPr/>
            <p:nvPr/>
          </p:nvSpPr>
          <p:spPr>
            <a:xfrm>
              <a:off x="2999656" y="5373216"/>
              <a:ext cx="360040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pic>
        <p:nvPicPr>
          <p:cNvPr id="21" name="圖片 20">
            <a:extLst>
              <a:ext uri="{FF2B5EF4-FFF2-40B4-BE49-F238E27FC236}">
                <a16:creationId xmlns:a16="http://schemas.microsoft.com/office/drawing/2014/main" id="{25D420F6-561E-4906-A0A2-FFF7CAA7FF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920" y="4653136"/>
            <a:ext cx="2448272" cy="847479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5F85CB4E-F92D-4415-8C35-57E71A6D2E5E}"/>
              </a:ext>
            </a:extLst>
          </p:cNvPr>
          <p:cNvSpPr/>
          <p:nvPr/>
        </p:nvSpPr>
        <p:spPr>
          <a:xfrm>
            <a:off x="7752184" y="5445224"/>
            <a:ext cx="43924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‘K’ stands for Kernel Function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‘x’ stands for data points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‘l’ stands for landmark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‘σ' stands for the circumference of separation or name as gamma.</a:t>
            </a:r>
          </a:p>
        </p:txBody>
      </p:sp>
    </p:spTree>
    <p:extLst>
      <p:ext uri="{BB962C8B-B14F-4D97-AF65-F5344CB8AC3E}">
        <p14:creationId xmlns:p14="http://schemas.microsoft.com/office/powerpoint/2010/main" val="2024629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Kernel Trick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RBF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E878027-321D-4131-ADA9-F696DF26FE77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principle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344A3992-DE10-45E4-8C7C-03EC71CEDB20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Support Vector Machine (SVM)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EA598CB9-A22B-4950-AA8B-5FF6A8F072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31"/>
          <a:stretch/>
        </p:blipFill>
        <p:spPr>
          <a:xfrm>
            <a:off x="335360" y="2060848"/>
            <a:ext cx="4104456" cy="2390854"/>
          </a:xfrm>
          <a:prstGeom prst="rect">
            <a:avLst/>
          </a:prstGeo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99EBE7AB-9B98-4EC7-B104-803CB4A2519F}"/>
              </a:ext>
            </a:extLst>
          </p:cNvPr>
          <p:cNvGrpSpPr/>
          <p:nvPr/>
        </p:nvGrpSpPr>
        <p:grpSpPr>
          <a:xfrm>
            <a:off x="5159896" y="2132856"/>
            <a:ext cx="2952328" cy="2376264"/>
            <a:chOff x="407368" y="3284984"/>
            <a:chExt cx="2952328" cy="2376264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6A79355A-97F8-4A52-AAE0-EA5300710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7368" y="3284984"/>
              <a:ext cx="2756770" cy="2283795"/>
            </a:xfrm>
            <a:prstGeom prst="rect">
              <a:avLst/>
            </a:prstGeom>
          </p:spPr>
        </p:pic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9F31C7F-9C89-42D4-A250-1782630EA9CA}"/>
                </a:ext>
              </a:extLst>
            </p:cNvPr>
            <p:cNvSpPr/>
            <p:nvPr/>
          </p:nvSpPr>
          <p:spPr>
            <a:xfrm>
              <a:off x="2999656" y="5373216"/>
              <a:ext cx="360040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pic>
        <p:nvPicPr>
          <p:cNvPr id="21" name="圖片 20">
            <a:extLst>
              <a:ext uri="{FF2B5EF4-FFF2-40B4-BE49-F238E27FC236}">
                <a16:creationId xmlns:a16="http://schemas.microsoft.com/office/drawing/2014/main" id="{25D420F6-561E-4906-A0A2-FFF7CAA7FF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920" y="4653136"/>
            <a:ext cx="2448272" cy="847479"/>
          </a:xfrm>
          <a:prstGeom prst="rect">
            <a:avLst/>
          </a:prstGeom>
        </p:spPr>
      </p:pic>
      <p:sp>
        <p:nvSpPr>
          <p:cNvPr id="12" name="乘號 11">
            <a:extLst>
              <a:ext uri="{FF2B5EF4-FFF2-40B4-BE49-F238E27FC236}">
                <a16:creationId xmlns:a16="http://schemas.microsoft.com/office/drawing/2014/main" id="{914DBB8C-4E7C-449A-9356-D1595806E11E}"/>
              </a:ext>
            </a:extLst>
          </p:cNvPr>
          <p:cNvSpPr/>
          <p:nvPr/>
        </p:nvSpPr>
        <p:spPr>
          <a:xfrm>
            <a:off x="2495600" y="3068960"/>
            <a:ext cx="360040" cy="360040"/>
          </a:xfrm>
          <a:prstGeom prst="mathMultiply">
            <a:avLst/>
          </a:prstGeom>
          <a:solidFill>
            <a:schemeClr val="accent6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504C19A-6864-40ED-B802-16468D5E4C0C}"/>
              </a:ext>
            </a:extLst>
          </p:cNvPr>
          <p:cNvCxnSpPr>
            <a:cxnSpLocks/>
            <a:endCxn id="12" idx="2"/>
          </p:cNvCxnSpPr>
          <p:nvPr/>
        </p:nvCxnSpPr>
        <p:spPr>
          <a:xfrm flipH="1" flipV="1">
            <a:off x="2769167" y="3342527"/>
            <a:ext cx="3254826" cy="1670650"/>
          </a:xfrm>
          <a:prstGeom prst="straightConnector1">
            <a:avLst/>
          </a:prstGeom>
          <a:ln w="28575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69558CA-0432-4DAA-B04A-C9A1904D3CB0}"/>
              </a:ext>
            </a:extLst>
          </p:cNvPr>
          <p:cNvSpPr txBox="1"/>
          <p:nvPr/>
        </p:nvSpPr>
        <p:spPr>
          <a:xfrm rot="1686035">
            <a:off x="4098728" y="3937028"/>
            <a:ext cx="8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landmark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EE6512F1-F511-4589-9167-958131AB42F8}"/>
              </a:ext>
            </a:extLst>
          </p:cNvPr>
          <p:cNvSpPr/>
          <p:nvPr/>
        </p:nvSpPr>
        <p:spPr>
          <a:xfrm>
            <a:off x="6168008" y="3501008"/>
            <a:ext cx="864096" cy="432048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DAEE9B5C-9409-4FD4-AE35-AAE697081CDB}"/>
              </a:ext>
            </a:extLst>
          </p:cNvPr>
          <p:cNvSpPr/>
          <p:nvPr/>
        </p:nvSpPr>
        <p:spPr>
          <a:xfrm>
            <a:off x="2207568" y="2780928"/>
            <a:ext cx="864096" cy="86409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B927F2E2-9D4A-40A1-8A9C-0B1FFEF6E3E6}"/>
              </a:ext>
            </a:extLst>
          </p:cNvPr>
          <p:cNvCxnSpPr>
            <a:stCxn id="2" idx="2"/>
            <a:endCxn id="22" idx="6"/>
          </p:cNvCxnSpPr>
          <p:nvPr/>
        </p:nvCxnSpPr>
        <p:spPr>
          <a:xfrm flipH="1" flipV="1">
            <a:off x="3071664" y="3212976"/>
            <a:ext cx="3096344" cy="50405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2642DB63-7025-2D96-1EAA-F36F875A12B2}"/>
              </a:ext>
            </a:extLst>
          </p:cNvPr>
          <p:cNvSpPr/>
          <p:nvPr/>
        </p:nvSpPr>
        <p:spPr>
          <a:xfrm>
            <a:off x="7752184" y="5445224"/>
            <a:ext cx="43924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‘K’ stands for Kernel Function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‘x’ stands for data points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‘l’ stands for landmark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‘σ' stands for the circumference of separation or name as gamma.</a:t>
            </a:r>
          </a:p>
        </p:txBody>
      </p:sp>
    </p:spTree>
    <p:extLst>
      <p:ext uri="{BB962C8B-B14F-4D97-AF65-F5344CB8AC3E}">
        <p14:creationId xmlns:p14="http://schemas.microsoft.com/office/powerpoint/2010/main" val="3785631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Kernel Trick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RBF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E878027-321D-4131-ADA9-F696DF26FE77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principle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344A3992-DE10-45E4-8C7C-03EC71CEDB20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Support Vector Machine (SVM)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99EBE7AB-9B98-4EC7-B104-803CB4A2519F}"/>
              </a:ext>
            </a:extLst>
          </p:cNvPr>
          <p:cNvGrpSpPr/>
          <p:nvPr/>
        </p:nvGrpSpPr>
        <p:grpSpPr>
          <a:xfrm>
            <a:off x="2999656" y="3717032"/>
            <a:ext cx="2160240" cy="1738730"/>
            <a:chOff x="407368" y="3284984"/>
            <a:chExt cx="2952328" cy="2376264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6A79355A-97F8-4A52-AAE0-EA5300710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368" y="3284984"/>
              <a:ext cx="2756770" cy="2283795"/>
            </a:xfrm>
            <a:prstGeom prst="rect">
              <a:avLst/>
            </a:prstGeom>
          </p:spPr>
        </p:pic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9F31C7F-9C89-42D4-A250-1782630EA9CA}"/>
                </a:ext>
              </a:extLst>
            </p:cNvPr>
            <p:cNvSpPr/>
            <p:nvPr/>
          </p:nvSpPr>
          <p:spPr>
            <a:xfrm>
              <a:off x="2999656" y="5373216"/>
              <a:ext cx="360040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pic>
        <p:nvPicPr>
          <p:cNvPr id="21" name="圖片 20">
            <a:extLst>
              <a:ext uri="{FF2B5EF4-FFF2-40B4-BE49-F238E27FC236}">
                <a16:creationId xmlns:a16="http://schemas.microsoft.com/office/drawing/2014/main" id="{25D420F6-561E-4906-A0A2-FFF7CAA7F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640" y="5373216"/>
            <a:ext cx="2448272" cy="847479"/>
          </a:xfrm>
          <a:prstGeom prst="rect">
            <a:avLst/>
          </a:prstGeom>
        </p:spPr>
      </p:pic>
      <p:grpSp>
        <p:nvGrpSpPr>
          <p:cNvPr id="43" name="群組 42">
            <a:extLst>
              <a:ext uri="{FF2B5EF4-FFF2-40B4-BE49-F238E27FC236}">
                <a16:creationId xmlns:a16="http://schemas.microsoft.com/office/drawing/2014/main" id="{42806E15-EEFF-4CB8-BCE0-841DEAF0A4D9}"/>
              </a:ext>
            </a:extLst>
          </p:cNvPr>
          <p:cNvGrpSpPr/>
          <p:nvPr/>
        </p:nvGrpSpPr>
        <p:grpSpPr>
          <a:xfrm>
            <a:off x="-240704" y="1196752"/>
            <a:ext cx="4104456" cy="2390854"/>
            <a:chOff x="1703512" y="2204864"/>
            <a:chExt cx="4104456" cy="2390854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EA598CB9-A22B-4950-AA8B-5FF6A8F072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0831"/>
            <a:stretch/>
          </p:blipFill>
          <p:spPr>
            <a:xfrm>
              <a:off x="1703512" y="2204864"/>
              <a:ext cx="4104456" cy="2390854"/>
            </a:xfrm>
            <a:prstGeom prst="rect">
              <a:avLst/>
            </a:prstGeom>
          </p:spPr>
        </p:pic>
        <p:sp>
          <p:nvSpPr>
            <p:cNvPr id="2" name="乘號 1">
              <a:extLst>
                <a:ext uri="{FF2B5EF4-FFF2-40B4-BE49-F238E27FC236}">
                  <a16:creationId xmlns:a16="http://schemas.microsoft.com/office/drawing/2014/main" id="{D5753C1E-7AAD-412D-8A16-7CED61F7FC32}"/>
                </a:ext>
              </a:extLst>
            </p:cNvPr>
            <p:cNvSpPr/>
            <p:nvPr/>
          </p:nvSpPr>
          <p:spPr>
            <a:xfrm>
              <a:off x="3863752" y="3212976"/>
              <a:ext cx="360040" cy="360040"/>
            </a:xfrm>
            <a:prstGeom prst="mathMultiply">
              <a:avLst/>
            </a:prstGeom>
            <a:solidFill>
              <a:schemeClr val="accent6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pic>
        <p:nvPicPr>
          <p:cNvPr id="45" name="圖片 44">
            <a:extLst>
              <a:ext uri="{FF2B5EF4-FFF2-40B4-BE49-F238E27FC236}">
                <a16:creationId xmlns:a16="http://schemas.microsoft.com/office/drawing/2014/main" id="{96B5B1B3-B1D6-4027-ADB5-721D040CE8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831"/>
          <a:stretch/>
        </p:blipFill>
        <p:spPr>
          <a:xfrm>
            <a:off x="3431704" y="1196752"/>
            <a:ext cx="4104456" cy="2390854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42D4D3AD-C538-44A6-B87B-5B380B18EC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9976" y="1844824"/>
            <a:ext cx="381053" cy="285790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2B071C60-42E5-4937-8E3D-4700358702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3992" y="2132856"/>
            <a:ext cx="381053" cy="285790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4A73E72A-E09C-4D81-BEDE-250CA9DC74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3992" y="2420888"/>
            <a:ext cx="381053" cy="285790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C7F59CB5-1321-4190-A15E-8A567B8C34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5960" y="2636912"/>
            <a:ext cx="381053" cy="285790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0B3A2359-3BA1-4A6C-AFFB-634C89A35C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5920" y="2636912"/>
            <a:ext cx="381053" cy="285790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C5799AD3-6A84-446E-BC57-4A72C924FA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5880" y="2348880"/>
            <a:ext cx="381053" cy="285790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F0E932BE-1B42-44FA-8AFD-0C25CBAFB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7888" y="2063090"/>
            <a:ext cx="381053" cy="285790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7CE2A688-A21B-455C-9309-782D260E62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7928" y="1772816"/>
            <a:ext cx="381053" cy="285790"/>
          </a:xfrm>
          <a:prstGeom prst="rect">
            <a:avLst/>
          </a:prstGeom>
        </p:spPr>
      </p:pic>
      <p:sp>
        <p:nvSpPr>
          <p:cNvPr id="47" name="橢圓 46">
            <a:extLst>
              <a:ext uri="{FF2B5EF4-FFF2-40B4-BE49-F238E27FC236}">
                <a16:creationId xmlns:a16="http://schemas.microsoft.com/office/drawing/2014/main" id="{0BC8A1F7-630A-4A34-837C-364D64227F55}"/>
              </a:ext>
            </a:extLst>
          </p:cNvPr>
          <p:cNvSpPr/>
          <p:nvPr/>
        </p:nvSpPr>
        <p:spPr>
          <a:xfrm>
            <a:off x="5087888" y="1700808"/>
            <a:ext cx="1368152" cy="1296144"/>
          </a:xfrm>
          <a:prstGeom prst="ellipse">
            <a:avLst/>
          </a:prstGeom>
          <a:noFill/>
          <a:ln w="28575">
            <a:solidFill>
              <a:srgbClr val="2341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609BD76D-3F43-47E4-809C-FCFB3A5D66BE}"/>
              </a:ext>
            </a:extLst>
          </p:cNvPr>
          <p:cNvSpPr/>
          <p:nvPr/>
        </p:nvSpPr>
        <p:spPr>
          <a:xfrm>
            <a:off x="1631504" y="1916832"/>
            <a:ext cx="912101" cy="864096"/>
          </a:xfrm>
          <a:prstGeom prst="ellipse">
            <a:avLst/>
          </a:prstGeom>
          <a:noFill/>
          <a:ln w="28575">
            <a:solidFill>
              <a:srgbClr val="2341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7" name="乘號 66">
            <a:extLst>
              <a:ext uri="{FF2B5EF4-FFF2-40B4-BE49-F238E27FC236}">
                <a16:creationId xmlns:a16="http://schemas.microsoft.com/office/drawing/2014/main" id="{7EAE2143-D46B-4C9C-9204-3D9E226AE9A6}"/>
              </a:ext>
            </a:extLst>
          </p:cNvPr>
          <p:cNvSpPr/>
          <p:nvPr/>
        </p:nvSpPr>
        <p:spPr>
          <a:xfrm>
            <a:off x="5591944" y="2204864"/>
            <a:ext cx="360040" cy="360040"/>
          </a:xfrm>
          <a:prstGeom prst="mathMultiply">
            <a:avLst/>
          </a:prstGeom>
          <a:solidFill>
            <a:schemeClr val="accent6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68" name="圖片 67">
            <a:extLst>
              <a:ext uri="{FF2B5EF4-FFF2-40B4-BE49-F238E27FC236}">
                <a16:creationId xmlns:a16="http://schemas.microsoft.com/office/drawing/2014/main" id="{17DB8E9B-7508-4076-BABF-2E04FC3181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7928" y="3356992"/>
            <a:ext cx="762106" cy="533474"/>
          </a:xfrm>
          <a:prstGeom prst="rect">
            <a:avLst/>
          </a:prstGeom>
        </p:spPr>
      </p:pic>
      <p:pic>
        <p:nvPicPr>
          <p:cNvPr id="69" name="圖片 68">
            <a:extLst>
              <a:ext uri="{FF2B5EF4-FFF2-40B4-BE49-F238E27FC236}">
                <a16:creationId xmlns:a16="http://schemas.microsoft.com/office/drawing/2014/main" id="{EE252343-E780-4243-B29C-1A17086162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9496" y="3429000"/>
            <a:ext cx="771633" cy="552527"/>
          </a:xfrm>
          <a:prstGeom prst="rect">
            <a:avLst/>
          </a:prstGeom>
        </p:spPr>
      </p:pic>
      <p:grpSp>
        <p:nvGrpSpPr>
          <p:cNvPr id="73" name="群組 72">
            <a:extLst>
              <a:ext uri="{FF2B5EF4-FFF2-40B4-BE49-F238E27FC236}">
                <a16:creationId xmlns:a16="http://schemas.microsoft.com/office/drawing/2014/main" id="{4B174EC0-6B4F-4D53-ACCA-7C67F6B0D787}"/>
              </a:ext>
            </a:extLst>
          </p:cNvPr>
          <p:cNvGrpSpPr/>
          <p:nvPr/>
        </p:nvGrpSpPr>
        <p:grpSpPr>
          <a:xfrm>
            <a:off x="7968208" y="1340768"/>
            <a:ext cx="4932660" cy="2232248"/>
            <a:chOff x="6312024" y="3861048"/>
            <a:chExt cx="4500612" cy="2016224"/>
          </a:xfrm>
        </p:grpSpPr>
        <p:pic>
          <p:nvPicPr>
            <p:cNvPr id="70" name="圖片 69">
              <a:extLst>
                <a:ext uri="{FF2B5EF4-FFF2-40B4-BE49-F238E27FC236}">
                  <a16:creationId xmlns:a16="http://schemas.microsoft.com/office/drawing/2014/main" id="{2D2B06FB-01FA-4F1A-AF03-146726858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12024" y="3861048"/>
              <a:ext cx="4500612" cy="2016224"/>
            </a:xfrm>
            <a:prstGeom prst="rect">
              <a:avLst/>
            </a:prstGeom>
          </p:spPr>
        </p:pic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B2FC8428-2E85-46CA-8B55-9E89F76F8B7D}"/>
                </a:ext>
              </a:extLst>
            </p:cNvPr>
            <p:cNvSpPr/>
            <p:nvPr/>
          </p:nvSpPr>
          <p:spPr>
            <a:xfrm>
              <a:off x="9120336" y="4005064"/>
              <a:ext cx="1584176" cy="15121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61C5124B-28A2-4C8B-9902-61690CA1FF7F}"/>
                </a:ext>
              </a:extLst>
            </p:cNvPr>
            <p:cNvSpPr/>
            <p:nvPr/>
          </p:nvSpPr>
          <p:spPr>
            <a:xfrm>
              <a:off x="9984432" y="4365104"/>
              <a:ext cx="648072" cy="1440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pic>
        <p:nvPicPr>
          <p:cNvPr id="74" name="圖片 73">
            <a:extLst>
              <a:ext uri="{FF2B5EF4-FFF2-40B4-BE49-F238E27FC236}">
                <a16:creationId xmlns:a16="http://schemas.microsoft.com/office/drawing/2014/main" id="{6457F70B-F36D-43C7-8DF0-6B8F3ECF63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2304" y="3861048"/>
            <a:ext cx="2239055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776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924944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ctr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Higher-Dimensional Space</a:t>
            </a:r>
          </a:p>
        </p:txBody>
      </p:sp>
    </p:spTree>
    <p:extLst>
      <p:ext uri="{BB962C8B-B14F-4D97-AF65-F5344CB8AC3E}">
        <p14:creationId xmlns:p14="http://schemas.microsoft.com/office/powerpoint/2010/main" val="3828409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0D6F0543-5B58-43D6-B6D8-DCD0AE98B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207" y="2126289"/>
            <a:ext cx="5993508" cy="1907423"/>
          </a:xfrm>
          <a:prstGeom prst="rect">
            <a:avLst/>
          </a:prstGeom>
        </p:spPr>
      </p:pic>
      <p:sp>
        <p:nvSpPr>
          <p:cNvPr id="39" name="文字方塊 38">
            <a:extLst>
              <a:ext uri="{FF2B5EF4-FFF2-40B4-BE49-F238E27FC236}">
                <a16:creationId xmlns:a16="http://schemas.microsoft.com/office/drawing/2014/main" id="{5B2114F4-72FA-C1B0-3361-6A0834338F3E}"/>
              </a:ext>
            </a:extLst>
          </p:cNvPr>
          <p:cNvSpPr txBox="1"/>
          <p:nvPr/>
        </p:nvSpPr>
        <p:spPr>
          <a:xfrm>
            <a:off x="390523" y="1340768"/>
            <a:ext cx="10674019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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概念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針對非線性資料，透過核函數使數據在高維度的特徵空間內進行非線性映射，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目的是將原始低維數據中不可分割的資料點，轉換成在高維空間中可以區分的資料分佈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Higher-Dimensional Space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Kernel 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函數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D3D7B15-4CF9-4AEE-9654-2AE90F381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496" y="2492896"/>
            <a:ext cx="3305558" cy="1742118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492F0AA5-C0B0-4D50-81F5-E5D5A74065E9}"/>
              </a:ext>
            </a:extLst>
          </p:cNvPr>
          <p:cNvGrpSpPr/>
          <p:nvPr/>
        </p:nvGrpSpPr>
        <p:grpSpPr>
          <a:xfrm>
            <a:off x="718026" y="4265575"/>
            <a:ext cx="4923704" cy="1854796"/>
            <a:chOff x="6816080" y="3878460"/>
            <a:chExt cx="4923704" cy="1854796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EEAEBE85-6375-471F-BE80-D254CE3FA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16080" y="3878460"/>
              <a:ext cx="4923704" cy="1700761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A1EAD15-5B23-4327-80DA-C964771D78DE}"/>
                </a:ext>
              </a:extLst>
            </p:cNvPr>
            <p:cNvSpPr/>
            <p:nvPr/>
          </p:nvSpPr>
          <p:spPr>
            <a:xfrm>
              <a:off x="9984432" y="5553256"/>
              <a:ext cx="432048" cy="18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986B90E7-6DD2-4FFF-A6AD-0F858C04D9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60920" y="4466384"/>
            <a:ext cx="1701961" cy="150513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CE52C77F-A796-473A-87CB-29B51AE68D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60096" y="4555500"/>
            <a:ext cx="1701961" cy="1410836"/>
          </a:xfrm>
          <a:prstGeom prst="rect">
            <a:avLst/>
          </a:prstGeom>
        </p:spPr>
      </p:pic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9EDF23E-13FA-4CCE-B0DE-3F08A2E5B3CE}"/>
              </a:ext>
            </a:extLst>
          </p:cNvPr>
          <p:cNvCxnSpPr>
            <a:cxnSpLocks/>
          </p:cNvCxnSpPr>
          <p:nvPr/>
        </p:nvCxnSpPr>
        <p:spPr>
          <a:xfrm flipV="1">
            <a:off x="7824192" y="2996952"/>
            <a:ext cx="0" cy="1368152"/>
          </a:xfrm>
          <a:prstGeom prst="straightConnector1">
            <a:avLst/>
          </a:prstGeom>
          <a:ln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7EEE2E2D-A2B4-4674-B53F-27ECE321A698}"/>
              </a:ext>
            </a:extLst>
          </p:cNvPr>
          <p:cNvCxnSpPr>
            <a:cxnSpLocks/>
          </p:cNvCxnSpPr>
          <p:nvPr/>
        </p:nvCxnSpPr>
        <p:spPr>
          <a:xfrm flipV="1">
            <a:off x="9984432" y="3068960"/>
            <a:ext cx="0" cy="1397424"/>
          </a:xfrm>
          <a:prstGeom prst="straightConnector1">
            <a:avLst/>
          </a:prstGeom>
          <a:ln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圖片 28">
            <a:extLst>
              <a:ext uri="{FF2B5EF4-FFF2-40B4-BE49-F238E27FC236}">
                <a16:creationId xmlns:a16="http://schemas.microsoft.com/office/drawing/2014/main" id="{D00DEAAF-FDB4-451D-B237-0E504EC5F2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8168" y="4365104"/>
            <a:ext cx="432048" cy="349753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7B7A97C8-C7AD-4065-B7A0-08CAB5906AE1}"/>
              </a:ext>
            </a:extLst>
          </p:cNvPr>
          <p:cNvSpPr/>
          <p:nvPr/>
        </p:nvSpPr>
        <p:spPr>
          <a:xfrm>
            <a:off x="9192344" y="5877272"/>
            <a:ext cx="14401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383838"/>
                </a:solidFill>
                <a:effectLst/>
                <a:uLnTx/>
                <a:uFillTx/>
                <a:latin typeface="Inter"/>
                <a:ea typeface="新細明體" panose="02020500000000000000" pitchFamily="18" charset="-120"/>
                <a:cs typeface="+mn-cs"/>
              </a:rPr>
              <a:t>Hyperplane 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383838"/>
              </a:solidFill>
              <a:effectLst/>
              <a:uLnTx/>
              <a:uFillTx/>
              <a:latin typeface="Inter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2" name="接點: 弧形 31">
            <a:extLst>
              <a:ext uri="{FF2B5EF4-FFF2-40B4-BE49-F238E27FC236}">
                <a16:creationId xmlns:a16="http://schemas.microsoft.com/office/drawing/2014/main" id="{1552BB20-CA17-49CB-A0B5-E9D1E2BB2964}"/>
              </a:ext>
            </a:extLst>
          </p:cNvPr>
          <p:cNvCxnSpPr>
            <a:cxnSpLocks/>
          </p:cNvCxnSpPr>
          <p:nvPr/>
        </p:nvCxnSpPr>
        <p:spPr>
          <a:xfrm rot="5400000">
            <a:off x="9732404" y="5553236"/>
            <a:ext cx="504056" cy="288032"/>
          </a:xfrm>
          <a:prstGeom prst="curvedConnector3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接點: 弧形 35">
            <a:extLst>
              <a:ext uri="{FF2B5EF4-FFF2-40B4-BE49-F238E27FC236}">
                <a16:creationId xmlns:a16="http://schemas.microsoft.com/office/drawing/2014/main" id="{83303CD0-FF7C-4FF4-B7DD-3417C5DB8896}"/>
              </a:ext>
            </a:extLst>
          </p:cNvPr>
          <p:cNvCxnSpPr>
            <a:cxnSpLocks/>
          </p:cNvCxnSpPr>
          <p:nvPr/>
        </p:nvCxnSpPr>
        <p:spPr>
          <a:xfrm rot="16200000" flipV="1">
            <a:off x="7788188" y="2240868"/>
            <a:ext cx="1368152" cy="432048"/>
          </a:xfrm>
          <a:prstGeom prst="curvedConnector3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接點: 弧形 37">
            <a:extLst>
              <a:ext uri="{FF2B5EF4-FFF2-40B4-BE49-F238E27FC236}">
                <a16:creationId xmlns:a16="http://schemas.microsoft.com/office/drawing/2014/main" id="{0EAA6B31-3E36-4A11-B71F-A009AF271902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672298" y="2093062"/>
            <a:ext cx="936104" cy="295612"/>
          </a:xfrm>
          <a:prstGeom prst="curvedConnector3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C66BE944-4ABB-4BC4-8DDA-5E0940D5576D}"/>
              </a:ext>
            </a:extLst>
          </p:cNvPr>
          <p:cNvSpPr/>
          <p:nvPr/>
        </p:nvSpPr>
        <p:spPr>
          <a:xfrm>
            <a:off x="7752184" y="1484784"/>
            <a:ext cx="9361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383838"/>
                </a:solidFill>
                <a:effectLst/>
                <a:uLnTx/>
                <a:uFillTx/>
                <a:latin typeface="Inter"/>
                <a:ea typeface="新細明體" panose="02020500000000000000" pitchFamily="18" charset="-120"/>
                <a:cs typeface="+mn-cs"/>
              </a:rPr>
              <a:t>Hyperplane 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383838"/>
              </a:solidFill>
              <a:effectLst/>
              <a:uLnTx/>
              <a:uFillTx/>
              <a:latin typeface="Inter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107D917D-247F-44DE-9F74-8726EC99C20A}"/>
              </a:ext>
            </a:extLst>
          </p:cNvPr>
          <p:cNvSpPr/>
          <p:nvPr/>
        </p:nvSpPr>
        <p:spPr>
          <a:xfrm>
            <a:off x="10272464" y="1484784"/>
            <a:ext cx="14401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383838"/>
                </a:solidFill>
                <a:effectLst/>
                <a:uLnTx/>
                <a:uFillTx/>
                <a:latin typeface="Inter"/>
                <a:ea typeface="新細明體" panose="02020500000000000000" pitchFamily="18" charset="-120"/>
                <a:cs typeface="+mn-cs"/>
              </a:rPr>
              <a:t>Decision Boundary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383838"/>
              </a:solidFill>
              <a:effectLst/>
              <a:uLnTx/>
              <a:uFillTx/>
              <a:latin typeface="Inter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45548D87-5A0E-4678-A8D2-D54704B11D6B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advance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6391DB9A-2005-46E8-A07A-E7962AE506DE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Support Vector Machine (SVM)</a:t>
            </a:r>
          </a:p>
        </p:txBody>
      </p:sp>
    </p:spTree>
    <p:extLst>
      <p:ext uri="{BB962C8B-B14F-4D97-AF65-F5344CB8AC3E}">
        <p14:creationId xmlns:p14="http://schemas.microsoft.com/office/powerpoint/2010/main" val="2133608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Mapping to High-Dimensional Space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E878027-321D-4131-ADA9-F696DF26FE77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principle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C0FD05E-8AB7-46C7-9526-366C9F0D2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31"/>
          <a:stretch/>
        </p:blipFill>
        <p:spPr>
          <a:xfrm>
            <a:off x="839416" y="2717800"/>
            <a:ext cx="3816424" cy="22230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98CC152-25B8-4E41-B34C-FD2AF3547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064" y="1556792"/>
            <a:ext cx="3256473" cy="2088232"/>
          </a:xfrm>
          <a:prstGeom prst="rect">
            <a:avLst/>
          </a:prstGeom>
        </p:spPr>
      </p:pic>
      <p:sp>
        <p:nvSpPr>
          <p:cNvPr id="10" name="箭號: 向右 9">
            <a:extLst>
              <a:ext uri="{FF2B5EF4-FFF2-40B4-BE49-F238E27FC236}">
                <a16:creationId xmlns:a16="http://schemas.microsoft.com/office/drawing/2014/main" id="{7F4F7438-09D0-4E9E-811A-B49E4652A22F}"/>
              </a:ext>
            </a:extLst>
          </p:cNvPr>
          <p:cNvSpPr/>
          <p:nvPr/>
        </p:nvSpPr>
        <p:spPr>
          <a:xfrm rot="19966634">
            <a:off x="4778001" y="2911294"/>
            <a:ext cx="1584176" cy="288032"/>
          </a:xfrm>
          <a:prstGeom prst="rightArrow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71D5AF47-A779-4766-89EC-0C4D0F145DD5}"/>
              </a:ext>
            </a:extLst>
          </p:cNvPr>
          <p:cNvSpPr/>
          <p:nvPr/>
        </p:nvSpPr>
        <p:spPr>
          <a:xfrm rot="1264300">
            <a:off x="4798669" y="3992186"/>
            <a:ext cx="1584176" cy="288032"/>
          </a:xfrm>
          <a:prstGeom prst="rightArrow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1D24866-B3F1-452E-85CE-CE2B4F77AD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315"/>
          <a:stretch/>
        </p:blipFill>
        <p:spPr>
          <a:xfrm>
            <a:off x="6096000" y="3861048"/>
            <a:ext cx="3816424" cy="2181403"/>
          </a:xfrm>
          <a:prstGeom prst="rect">
            <a:avLst/>
          </a:prstGeom>
        </p:spPr>
      </p:pic>
      <p:sp>
        <p:nvSpPr>
          <p:cNvPr id="15" name="AutoShape 21" descr="Question Mark Vector SVG Icon (9) - SVG Repo">
            <a:extLst>
              <a:ext uri="{FF2B5EF4-FFF2-40B4-BE49-F238E27FC236}">
                <a16:creationId xmlns:a16="http://schemas.microsoft.com/office/drawing/2014/main" id="{F8BA7514-B225-419D-80EC-57AA7C9A67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7" name="圖形 16">
            <a:extLst>
              <a:ext uri="{FF2B5EF4-FFF2-40B4-BE49-F238E27FC236}">
                <a16:creationId xmlns:a16="http://schemas.microsoft.com/office/drawing/2014/main" id="{6D474B65-283F-4311-81FE-BCE3D727A4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80176" y="4365104"/>
            <a:ext cx="1196752" cy="1196752"/>
          </a:xfrm>
          <a:prstGeom prst="rect">
            <a:avLst/>
          </a:prstGeom>
        </p:spPr>
      </p:pic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344A3992-DE10-45E4-8C7C-03EC71CEDB20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Support Vector Machine (SVM)</a:t>
            </a:r>
          </a:p>
        </p:txBody>
      </p:sp>
      <p:sp>
        <p:nvSpPr>
          <p:cNvPr id="18" name="乘號 17">
            <a:extLst>
              <a:ext uri="{FF2B5EF4-FFF2-40B4-BE49-F238E27FC236}">
                <a16:creationId xmlns:a16="http://schemas.microsoft.com/office/drawing/2014/main" id="{704252D8-E16E-49EF-8049-BAEBECD2ED93}"/>
              </a:ext>
            </a:extLst>
          </p:cNvPr>
          <p:cNvSpPr/>
          <p:nvPr/>
        </p:nvSpPr>
        <p:spPr>
          <a:xfrm>
            <a:off x="5231904" y="2708920"/>
            <a:ext cx="648072" cy="648072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08357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Mapping to High-Dimensional Space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E878027-321D-4131-ADA9-F696DF26FE77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principle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705D18E3-E44F-411E-9DCB-F9D2F1EB05BB}"/>
              </a:ext>
            </a:extLst>
          </p:cNvPr>
          <p:cNvGrpSpPr/>
          <p:nvPr/>
        </p:nvGrpSpPr>
        <p:grpSpPr>
          <a:xfrm>
            <a:off x="551384" y="2060848"/>
            <a:ext cx="5065484" cy="3886823"/>
            <a:chOff x="551384" y="1412776"/>
            <a:chExt cx="5065484" cy="3886823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EC0FD05E-8AB7-46C7-9526-366C9F0D2C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0831"/>
            <a:stretch/>
          </p:blipFill>
          <p:spPr>
            <a:xfrm>
              <a:off x="551384" y="1412776"/>
              <a:ext cx="3816424" cy="2223075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81866F3F-1AAC-4C72-8B5A-F5275CC834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774"/>
            <a:stretch/>
          </p:blipFill>
          <p:spPr>
            <a:xfrm>
              <a:off x="983432" y="4437112"/>
              <a:ext cx="3456384" cy="862487"/>
            </a:xfrm>
            <a:prstGeom prst="rect">
              <a:avLst/>
            </a:prstGeom>
          </p:spPr>
        </p:pic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7080C650-0A40-4972-8F12-58ACE3E4EBA8}"/>
                </a:ext>
              </a:extLst>
            </p:cNvPr>
            <p:cNvCxnSpPr/>
            <p:nvPr/>
          </p:nvCxnSpPr>
          <p:spPr>
            <a:xfrm>
              <a:off x="2351584" y="2492896"/>
              <a:ext cx="0" cy="2448272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8FA83233-F436-4160-9D36-F7C3DFD15840}"/>
                </a:ext>
              </a:extLst>
            </p:cNvPr>
            <p:cNvCxnSpPr/>
            <p:nvPr/>
          </p:nvCxnSpPr>
          <p:spPr>
            <a:xfrm>
              <a:off x="3071664" y="2492896"/>
              <a:ext cx="0" cy="2448272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B8A25100-FA86-4EE9-A847-BDFA05AAE577}"/>
                </a:ext>
              </a:extLst>
            </p:cNvPr>
            <p:cNvCxnSpPr>
              <a:cxnSpLocks/>
            </p:cNvCxnSpPr>
            <p:nvPr/>
          </p:nvCxnSpPr>
          <p:spPr>
            <a:xfrm>
              <a:off x="2351584" y="2348880"/>
              <a:ext cx="720080" cy="0"/>
            </a:xfrm>
            <a:prstGeom prst="straightConnector1">
              <a:avLst/>
            </a:prstGeom>
            <a:ln w="28575">
              <a:solidFill>
                <a:schemeClr val="accent6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65667E77-B395-4D24-A1EA-2E90F9A7608A}"/>
                </a:ext>
              </a:extLst>
            </p:cNvPr>
            <p:cNvCxnSpPr>
              <a:cxnSpLocks/>
            </p:cNvCxnSpPr>
            <p:nvPr/>
          </p:nvCxnSpPr>
          <p:spPr>
            <a:xfrm>
              <a:off x="1703512" y="2852936"/>
              <a:ext cx="0" cy="2160240"/>
            </a:xfrm>
            <a:prstGeom prst="line">
              <a:avLst/>
            </a:prstGeom>
            <a:ln w="28575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4652220D-C72D-425C-85D0-7FDFE75CE50F}"/>
                </a:ext>
              </a:extLst>
            </p:cNvPr>
            <p:cNvCxnSpPr>
              <a:cxnSpLocks/>
            </p:cNvCxnSpPr>
            <p:nvPr/>
          </p:nvCxnSpPr>
          <p:spPr>
            <a:xfrm>
              <a:off x="3791744" y="2852936"/>
              <a:ext cx="0" cy="2160240"/>
            </a:xfrm>
            <a:prstGeom prst="line">
              <a:avLst/>
            </a:prstGeom>
            <a:ln w="28575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id="{84CAE071-F2F1-449E-A8D2-3B21AA6E2025}"/>
                </a:ext>
              </a:extLst>
            </p:cNvPr>
            <p:cNvCxnSpPr>
              <a:cxnSpLocks/>
            </p:cNvCxnSpPr>
            <p:nvPr/>
          </p:nvCxnSpPr>
          <p:spPr>
            <a:xfrm>
              <a:off x="1775520" y="2708920"/>
              <a:ext cx="2016224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48E03D92-E073-4930-BF53-A3B9D53B576C}"/>
                </a:ext>
              </a:extLst>
            </p:cNvPr>
            <p:cNvSpPr txBox="1"/>
            <p:nvPr/>
          </p:nvSpPr>
          <p:spPr>
            <a:xfrm>
              <a:off x="4367808" y="4077072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D8D8D8">
                      <a:lumMod val="10000"/>
                    </a:srgbClr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f(x) = x - 5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D9F1E1BC-BA7D-4EEF-931F-470D43205763}"/>
              </a:ext>
            </a:extLst>
          </p:cNvPr>
          <p:cNvGrpSpPr/>
          <p:nvPr/>
        </p:nvGrpSpPr>
        <p:grpSpPr>
          <a:xfrm>
            <a:off x="6240016" y="3573016"/>
            <a:ext cx="4680520" cy="2232248"/>
            <a:chOff x="6240016" y="3573016"/>
            <a:chExt cx="4680520" cy="2232248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F24A7146-9F31-481D-87CB-569D46945D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3707"/>
            <a:stretch/>
          </p:blipFill>
          <p:spPr>
            <a:xfrm>
              <a:off x="6240016" y="3789040"/>
              <a:ext cx="4553376" cy="2016224"/>
            </a:xfrm>
            <a:prstGeom prst="rect">
              <a:avLst/>
            </a:prstGeom>
          </p:spPr>
        </p:pic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CE1D1F0-8C92-4650-B44D-139790ED79F3}"/>
                </a:ext>
              </a:extLst>
            </p:cNvPr>
            <p:cNvSpPr/>
            <p:nvPr/>
          </p:nvSpPr>
          <p:spPr>
            <a:xfrm>
              <a:off x="10344472" y="3573016"/>
              <a:ext cx="576064" cy="10801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1A7E5C1-B455-4F81-9C56-F6D4131E046E}"/>
              </a:ext>
            </a:extLst>
          </p:cNvPr>
          <p:cNvSpPr txBox="1"/>
          <p:nvPr/>
        </p:nvSpPr>
        <p:spPr>
          <a:xfrm>
            <a:off x="10488488" y="4725144"/>
            <a:ext cx="1574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f(x) = x – 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f(x) = (x-5)^2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F95BD13F-2AD6-4AFE-B70F-316BC1C603A4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Support Vector Machine (SVM)</a:t>
            </a:r>
          </a:p>
        </p:txBody>
      </p:sp>
    </p:spTree>
    <p:extLst>
      <p:ext uri="{BB962C8B-B14F-4D97-AF65-F5344CB8AC3E}">
        <p14:creationId xmlns:p14="http://schemas.microsoft.com/office/powerpoint/2010/main" val="29900173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Mapping to High-Dimensional Space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E878027-321D-4131-ADA9-F696DF26FE77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principle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705D18E3-E44F-411E-9DCB-F9D2F1EB05BB}"/>
              </a:ext>
            </a:extLst>
          </p:cNvPr>
          <p:cNvGrpSpPr/>
          <p:nvPr/>
        </p:nvGrpSpPr>
        <p:grpSpPr>
          <a:xfrm>
            <a:off x="551384" y="2060848"/>
            <a:ext cx="5065484" cy="3886823"/>
            <a:chOff x="551384" y="1412776"/>
            <a:chExt cx="5065484" cy="3886823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EC0FD05E-8AB7-46C7-9526-366C9F0D2C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0831"/>
            <a:stretch/>
          </p:blipFill>
          <p:spPr>
            <a:xfrm>
              <a:off x="551384" y="1412776"/>
              <a:ext cx="3816424" cy="2223075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81866F3F-1AAC-4C72-8B5A-F5275CC834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774"/>
            <a:stretch/>
          </p:blipFill>
          <p:spPr>
            <a:xfrm>
              <a:off x="983432" y="4437112"/>
              <a:ext cx="3456384" cy="862487"/>
            </a:xfrm>
            <a:prstGeom prst="rect">
              <a:avLst/>
            </a:prstGeom>
          </p:spPr>
        </p:pic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7080C650-0A40-4972-8F12-58ACE3E4EBA8}"/>
                </a:ext>
              </a:extLst>
            </p:cNvPr>
            <p:cNvCxnSpPr/>
            <p:nvPr/>
          </p:nvCxnSpPr>
          <p:spPr>
            <a:xfrm>
              <a:off x="2351584" y="2492896"/>
              <a:ext cx="0" cy="2448272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8FA83233-F436-4160-9D36-F7C3DFD15840}"/>
                </a:ext>
              </a:extLst>
            </p:cNvPr>
            <p:cNvCxnSpPr/>
            <p:nvPr/>
          </p:nvCxnSpPr>
          <p:spPr>
            <a:xfrm>
              <a:off x="3071664" y="2492896"/>
              <a:ext cx="0" cy="2448272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B8A25100-FA86-4EE9-A847-BDFA05AAE577}"/>
                </a:ext>
              </a:extLst>
            </p:cNvPr>
            <p:cNvCxnSpPr>
              <a:cxnSpLocks/>
            </p:cNvCxnSpPr>
            <p:nvPr/>
          </p:nvCxnSpPr>
          <p:spPr>
            <a:xfrm>
              <a:off x="2351584" y="2348880"/>
              <a:ext cx="720080" cy="0"/>
            </a:xfrm>
            <a:prstGeom prst="straightConnector1">
              <a:avLst/>
            </a:prstGeom>
            <a:ln w="28575">
              <a:solidFill>
                <a:schemeClr val="accent6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65667E77-B395-4D24-A1EA-2E90F9A7608A}"/>
                </a:ext>
              </a:extLst>
            </p:cNvPr>
            <p:cNvCxnSpPr>
              <a:cxnSpLocks/>
            </p:cNvCxnSpPr>
            <p:nvPr/>
          </p:nvCxnSpPr>
          <p:spPr>
            <a:xfrm>
              <a:off x="1703512" y="2852936"/>
              <a:ext cx="0" cy="2160240"/>
            </a:xfrm>
            <a:prstGeom prst="line">
              <a:avLst/>
            </a:prstGeom>
            <a:ln w="28575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4652220D-C72D-425C-85D0-7FDFE75CE50F}"/>
                </a:ext>
              </a:extLst>
            </p:cNvPr>
            <p:cNvCxnSpPr>
              <a:cxnSpLocks/>
            </p:cNvCxnSpPr>
            <p:nvPr/>
          </p:nvCxnSpPr>
          <p:spPr>
            <a:xfrm>
              <a:off x="3791744" y="2852936"/>
              <a:ext cx="0" cy="2160240"/>
            </a:xfrm>
            <a:prstGeom prst="line">
              <a:avLst/>
            </a:prstGeom>
            <a:ln w="28575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id="{84CAE071-F2F1-449E-A8D2-3B21AA6E2025}"/>
                </a:ext>
              </a:extLst>
            </p:cNvPr>
            <p:cNvCxnSpPr>
              <a:cxnSpLocks/>
            </p:cNvCxnSpPr>
            <p:nvPr/>
          </p:nvCxnSpPr>
          <p:spPr>
            <a:xfrm>
              <a:off x="1775520" y="2708920"/>
              <a:ext cx="2016224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48E03D92-E073-4930-BF53-A3B9D53B576C}"/>
                </a:ext>
              </a:extLst>
            </p:cNvPr>
            <p:cNvSpPr txBox="1"/>
            <p:nvPr/>
          </p:nvSpPr>
          <p:spPr>
            <a:xfrm>
              <a:off x="4367808" y="4077072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D8D8D8">
                      <a:lumMod val="10000"/>
                    </a:srgbClr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f(x) = x - 5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0DB2E869-FCD7-4DDA-ABB4-5E4EE6E774F9}"/>
              </a:ext>
            </a:extLst>
          </p:cNvPr>
          <p:cNvGrpSpPr/>
          <p:nvPr/>
        </p:nvGrpSpPr>
        <p:grpSpPr>
          <a:xfrm>
            <a:off x="6240016" y="3573016"/>
            <a:ext cx="5822942" cy="2350341"/>
            <a:chOff x="6240016" y="3573016"/>
            <a:chExt cx="5822942" cy="2350341"/>
          </a:xfrm>
        </p:grpSpPr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5F5CBBB5-021B-4B8B-B7B2-E0DBF58A8666}"/>
                </a:ext>
              </a:extLst>
            </p:cNvPr>
            <p:cNvGrpSpPr/>
            <p:nvPr/>
          </p:nvGrpSpPr>
          <p:grpSpPr>
            <a:xfrm>
              <a:off x="6240016" y="3573016"/>
              <a:ext cx="4680520" cy="2232248"/>
              <a:chOff x="6240016" y="3573016"/>
              <a:chExt cx="4680520" cy="2232248"/>
            </a:xfrm>
          </p:grpSpPr>
          <p:pic>
            <p:nvPicPr>
              <p:cNvPr id="21" name="圖片 20">
                <a:extLst>
                  <a:ext uri="{FF2B5EF4-FFF2-40B4-BE49-F238E27FC236}">
                    <a16:creationId xmlns:a16="http://schemas.microsoft.com/office/drawing/2014/main" id="{6ECB9CA1-13E6-4AD4-A9DB-8CB406FD2F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13707"/>
              <a:stretch/>
            </p:blipFill>
            <p:spPr>
              <a:xfrm>
                <a:off x="6240016" y="3789040"/>
                <a:ext cx="4553376" cy="2016224"/>
              </a:xfrm>
              <a:prstGeom prst="rect">
                <a:avLst/>
              </a:prstGeom>
            </p:spPr>
          </p:pic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54E6C1E1-7A91-43E7-9207-180560B43970}"/>
                  </a:ext>
                </a:extLst>
              </p:cNvPr>
              <p:cNvSpPr/>
              <p:nvPr/>
            </p:nvSpPr>
            <p:spPr>
              <a:xfrm>
                <a:off x="10344472" y="3573016"/>
                <a:ext cx="576064" cy="10801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04AAFB8C-4D18-4EAE-B098-785786AD6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12024" y="3861048"/>
              <a:ext cx="4687067" cy="2062309"/>
            </a:xfrm>
            <a:prstGeom prst="rect">
              <a:avLst/>
            </a:prstGeom>
          </p:spPr>
        </p:pic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FF932514-7AD3-4A95-9DD1-E4C3955B7365}"/>
                </a:ext>
              </a:extLst>
            </p:cNvPr>
            <p:cNvSpPr/>
            <p:nvPr/>
          </p:nvSpPr>
          <p:spPr>
            <a:xfrm>
              <a:off x="10344472" y="3717032"/>
              <a:ext cx="720080" cy="10801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BC79BA74-A531-44EA-9903-140A11EB48A4}"/>
                </a:ext>
              </a:extLst>
            </p:cNvPr>
            <p:cNvSpPr txBox="1"/>
            <p:nvPr/>
          </p:nvSpPr>
          <p:spPr>
            <a:xfrm>
              <a:off x="10488488" y="4725144"/>
              <a:ext cx="15744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D8D8D8">
                      <a:lumMod val="10000"/>
                    </a:srgbClr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f(x) = x – 5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D8D8D8">
                      <a:lumMod val="10000"/>
                    </a:srgbClr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f(x) = (x-5)^2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5BAB3CD1-009A-498D-A1F6-D1E32E9E1108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Support Vector Machine (SVM)</a:t>
            </a:r>
          </a:p>
        </p:txBody>
      </p:sp>
    </p:spTree>
    <p:extLst>
      <p:ext uri="{BB962C8B-B14F-4D97-AF65-F5344CB8AC3E}">
        <p14:creationId xmlns:p14="http://schemas.microsoft.com/office/powerpoint/2010/main" val="9094298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圖片 42">
            <a:extLst>
              <a:ext uri="{FF2B5EF4-FFF2-40B4-BE49-F238E27FC236}">
                <a16:creationId xmlns:a16="http://schemas.microsoft.com/office/drawing/2014/main" id="{768728E7-7E78-453F-BAC7-E794D682A9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31"/>
          <a:stretch/>
        </p:blipFill>
        <p:spPr>
          <a:xfrm>
            <a:off x="767408" y="1196752"/>
            <a:ext cx="3816424" cy="2223075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54E6C1E1-7A91-43E7-9207-180560B43970}"/>
              </a:ext>
            </a:extLst>
          </p:cNvPr>
          <p:cNvSpPr/>
          <p:nvPr/>
        </p:nvSpPr>
        <p:spPr>
          <a:xfrm>
            <a:off x="10344472" y="3573016"/>
            <a:ext cx="576064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Mapping to High-Dimensional Space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E878027-321D-4131-ADA9-F696DF26FE77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principle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F932514-7AD3-4A95-9DD1-E4C3955B7365}"/>
              </a:ext>
            </a:extLst>
          </p:cNvPr>
          <p:cNvSpPr/>
          <p:nvPr/>
        </p:nvSpPr>
        <p:spPr>
          <a:xfrm>
            <a:off x="10344472" y="3717032"/>
            <a:ext cx="720080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7A27F3CF-335D-410F-B3FC-E60927A4A917}"/>
              </a:ext>
            </a:extLst>
          </p:cNvPr>
          <p:cNvGrpSpPr/>
          <p:nvPr/>
        </p:nvGrpSpPr>
        <p:grpSpPr>
          <a:xfrm>
            <a:off x="7248128" y="1268760"/>
            <a:ext cx="3096344" cy="2431722"/>
            <a:chOff x="5087888" y="2204864"/>
            <a:chExt cx="4392488" cy="3449652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798F4D77-22EE-4380-A92B-DC653853C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87888" y="2348880"/>
              <a:ext cx="4105848" cy="3305636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B6445AC-543C-41A7-A61B-27FD1EFE306A}"/>
                </a:ext>
              </a:extLst>
            </p:cNvPr>
            <p:cNvSpPr/>
            <p:nvPr/>
          </p:nvSpPr>
          <p:spPr>
            <a:xfrm>
              <a:off x="7824192" y="2204864"/>
              <a:ext cx="1512168" cy="11521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EC1DA6E5-540D-4B53-BA18-697A5A1BDA95}"/>
                </a:ext>
              </a:extLst>
            </p:cNvPr>
            <p:cNvSpPr/>
            <p:nvPr/>
          </p:nvSpPr>
          <p:spPr>
            <a:xfrm>
              <a:off x="8328248" y="3356992"/>
              <a:ext cx="1152128" cy="72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1CF3AEF-C11E-401D-8628-A49C5267AB49}"/>
                </a:ext>
              </a:extLst>
            </p:cNvPr>
            <p:cNvSpPr/>
            <p:nvPr/>
          </p:nvSpPr>
          <p:spPr>
            <a:xfrm>
              <a:off x="8832304" y="4293096"/>
              <a:ext cx="576064" cy="72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27BD7EF0-DC46-46B7-BBF8-6017352EA66D}"/>
              </a:ext>
            </a:extLst>
          </p:cNvPr>
          <p:cNvGrpSpPr/>
          <p:nvPr/>
        </p:nvGrpSpPr>
        <p:grpSpPr>
          <a:xfrm>
            <a:off x="911424" y="3717032"/>
            <a:ext cx="5822942" cy="2350341"/>
            <a:chOff x="6240016" y="3573016"/>
            <a:chExt cx="5822942" cy="2350341"/>
          </a:xfrm>
        </p:grpSpPr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0238F4E0-4357-4CD6-9BB4-FF7D54F3283F}"/>
                </a:ext>
              </a:extLst>
            </p:cNvPr>
            <p:cNvGrpSpPr/>
            <p:nvPr/>
          </p:nvGrpSpPr>
          <p:grpSpPr>
            <a:xfrm>
              <a:off x="6240016" y="3573016"/>
              <a:ext cx="4680520" cy="2232248"/>
              <a:chOff x="6240016" y="3573016"/>
              <a:chExt cx="4680520" cy="2232248"/>
            </a:xfrm>
          </p:grpSpPr>
          <p:pic>
            <p:nvPicPr>
              <p:cNvPr id="41" name="圖片 40">
                <a:extLst>
                  <a:ext uri="{FF2B5EF4-FFF2-40B4-BE49-F238E27FC236}">
                    <a16:creationId xmlns:a16="http://schemas.microsoft.com/office/drawing/2014/main" id="{DF507A6F-98A7-4A84-B6E1-E20BFA92D3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13707"/>
              <a:stretch/>
            </p:blipFill>
            <p:spPr>
              <a:xfrm>
                <a:off x="6240016" y="3789040"/>
                <a:ext cx="4553376" cy="2016224"/>
              </a:xfrm>
              <a:prstGeom prst="rect">
                <a:avLst/>
              </a:prstGeom>
            </p:spPr>
          </p:pic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4AEF9739-2DCD-4E59-9572-CA6D2ED4F9F6}"/>
                  </a:ext>
                </a:extLst>
              </p:cNvPr>
              <p:cNvSpPr/>
              <p:nvPr/>
            </p:nvSpPr>
            <p:spPr>
              <a:xfrm>
                <a:off x="10344472" y="3573016"/>
                <a:ext cx="576064" cy="10801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99F7F012-F731-4FAB-914E-ECA6ADDA7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12024" y="3861048"/>
              <a:ext cx="4687067" cy="2062309"/>
            </a:xfrm>
            <a:prstGeom prst="rect">
              <a:avLst/>
            </a:prstGeom>
          </p:spPr>
        </p:pic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1B91656F-523A-4EDC-B6AF-0992B969514E}"/>
                </a:ext>
              </a:extLst>
            </p:cNvPr>
            <p:cNvSpPr/>
            <p:nvPr/>
          </p:nvSpPr>
          <p:spPr>
            <a:xfrm>
              <a:off x="10344472" y="3717032"/>
              <a:ext cx="720080" cy="10801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75F2464A-074A-4AA5-AA77-353FAFA2E1BB}"/>
                </a:ext>
              </a:extLst>
            </p:cNvPr>
            <p:cNvSpPr txBox="1"/>
            <p:nvPr/>
          </p:nvSpPr>
          <p:spPr>
            <a:xfrm>
              <a:off x="10488488" y="4725144"/>
              <a:ext cx="15744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D8D8D8">
                      <a:lumMod val="10000"/>
                    </a:srgbClr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f(x) = x – 5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D8D8D8">
                      <a:lumMod val="10000"/>
                    </a:srgbClr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f(x) = (x-5)^2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pic>
        <p:nvPicPr>
          <p:cNvPr id="44" name="圖片 43">
            <a:extLst>
              <a:ext uri="{FF2B5EF4-FFF2-40B4-BE49-F238E27FC236}">
                <a16:creationId xmlns:a16="http://schemas.microsoft.com/office/drawing/2014/main" id="{BE65E17D-442C-4FF9-8506-D9163D5A77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31"/>
          <a:stretch/>
        </p:blipFill>
        <p:spPr>
          <a:xfrm>
            <a:off x="6600056" y="4005064"/>
            <a:ext cx="3816424" cy="2223075"/>
          </a:xfrm>
          <a:prstGeom prst="rect">
            <a:avLst/>
          </a:prstGeom>
        </p:spPr>
      </p:pic>
      <p:sp>
        <p:nvSpPr>
          <p:cNvPr id="45" name="箭號: 向右 44">
            <a:extLst>
              <a:ext uri="{FF2B5EF4-FFF2-40B4-BE49-F238E27FC236}">
                <a16:creationId xmlns:a16="http://schemas.microsoft.com/office/drawing/2014/main" id="{C2346882-00F7-4C56-BE0C-E0D60DDF66FB}"/>
              </a:ext>
            </a:extLst>
          </p:cNvPr>
          <p:cNvSpPr/>
          <p:nvPr/>
        </p:nvSpPr>
        <p:spPr>
          <a:xfrm>
            <a:off x="5159896" y="2060848"/>
            <a:ext cx="1584176" cy="589714"/>
          </a:xfrm>
          <a:prstGeom prst="rightArrow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Kernel mapping function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7" name="箭號: 向右 46">
            <a:extLst>
              <a:ext uri="{FF2B5EF4-FFF2-40B4-BE49-F238E27FC236}">
                <a16:creationId xmlns:a16="http://schemas.microsoft.com/office/drawing/2014/main" id="{2427A69D-8E87-4187-8BA4-1F118222C4D6}"/>
              </a:ext>
            </a:extLst>
          </p:cNvPr>
          <p:cNvSpPr/>
          <p:nvPr/>
        </p:nvSpPr>
        <p:spPr>
          <a:xfrm rot="5400000">
            <a:off x="9487201" y="3710207"/>
            <a:ext cx="1584176" cy="589714"/>
          </a:xfrm>
          <a:prstGeom prst="rightArrow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projection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8DB3763E-B39E-44FD-AA83-98C2DF3B3111}"/>
              </a:ext>
            </a:extLst>
          </p:cNvPr>
          <p:cNvSpPr/>
          <p:nvPr/>
        </p:nvSpPr>
        <p:spPr>
          <a:xfrm>
            <a:off x="8328248" y="4653136"/>
            <a:ext cx="936104" cy="86409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A66A7A0-D665-4450-8184-24DFF24E86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7888" y="2780928"/>
            <a:ext cx="1584176" cy="257171"/>
          </a:xfrm>
          <a:prstGeom prst="rect">
            <a:avLst/>
          </a:prstGeom>
        </p:spPr>
      </p:pic>
      <p:sp>
        <p:nvSpPr>
          <p:cNvPr id="48" name="箭號: 向右 47">
            <a:extLst>
              <a:ext uri="{FF2B5EF4-FFF2-40B4-BE49-F238E27FC236}">
                <a16:creationId xmlns:a16="http://schemas.microsoft.com/office/drawing/2014/main" id="{52A4731E-D232-4BAD-8511-CE885570F32D}"/>
              </a:ext>
            </a:extLst>
          </p:cNvPr>
          <p:cNvSpPr/>
          <p:nvPr/>
        </p:nvSpPr>
        <p:spPr>
          <a:xfrm rot="19587737">
            <a:off x="5334951" y="3673515"/>
            <a:ext cx="1584176" cy="589714"/>
          </a:xfrm>
          <a:prstGeom prst="rightArrow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2D -&gt; 3D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9" name="矩形: 圓角 48">
            <a:extLst>
              <a:ext uri="{FF2B5EF4-FFF2-40B4-BE49-F238E27FC236}">
                <a16:creationId xmlns:a16="http://schemas.microsoft.com/office/drawing/2014/main" id="{0E60B8A7-F827-4895-AA16-2E4F770B3D24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Support Vector Machine (SVM)</a:t>
            </a:r>
          </a:p>
        </p:txBody>
      </p:sp>
    </p:spTree>
    <p:extLst>
      <p:ext uri="{BB962C8B-B14F-4D97-AF65-F5344CB8AC3E}">
        <p14:creationId xmlns:p14="http://schemas.microsoft.com/office/powerpoint/2010/main" val="12784809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924944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ctr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Non Linear Kernel SVR</a:t>
            </a:r>
          </a:p>
        </p:txBody>
      </p:sp>
    </p:spTree>
    <p:extLst>
      <p:ext uri="{BB962C8B-B14F-4D97-AF65-F5344CB8AC3E}">
        <p14:creationId xmlns:p14="http://schemas.microsoft.com/office/powerpoint/2010/main" val="2890869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字方塊 38">
            <a:extLst>
              <a:ext uri="{FF2B5EF4-FFF2-40B4-BE49-F238E27FC236}">
                <a16:creationId xmlns:a16="http://schemas.microsoft.com/office/drawing/2014/main" id="{5B2114F4-72FA-C1B0-3361-6A0834338F3E}"/>
              </a:ext>
            </a:extLst>
          </p:cNvPr>
          <p:cNvSpPr txBox="1"/>
          <p:nvPr/>
        </p:nvSpPr>
        <p:spPr>
          <a:xfrm>
            <a:off x="390524" y="1340768"/>
            <a:ext cx="520142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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概念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1. 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機率模型： 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邏輯回歸是一種監督學習算法，主要用於處理二元分類問題。它通過非線性轉換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(sigmoid, S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型函數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，將特徵空間中的數據點映射到一個介於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和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之間的機率值。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2. 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決策邊界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(Decision Boundary)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： 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邏輯回歸旨在找到一條最佳的決策邊界，這條邊界可以將類別有效地分開。在特徵空間中，這通常表現為一條線或超平面。當特徵線性可分時，算法將尋找一個超平面，使得兩類數據點在此邊界的兩側。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3. 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損失函數： 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邏輯回歸使用對數損失函數（也稱為交叉熵損失），來量化模型預測與實際數據之間的差異。當模型的預測值與實際的標籤越接近時，對數損失越小。這個損失函數鼓勵模型精準地預測正確的類別概率。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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常用評估指標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準確率（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Accuracy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）：測量模型預測正確的比例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精確率（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Precision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）：正確預測為正例的比例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召回率（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Recall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）：實際為正例中模型預測正確的比例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F1 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分數（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F1 Score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）：精確率和召回率的調和平均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AUC-ROC 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曲線（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Area Under Curve - Receiver Operating Characteristics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）：用於評估分類模型在所有可能的閾值下的整體表現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Logistic Regression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從多個獨立變數預測一個類別變數。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94B0C143-9DFB-1563-F7B7-7975E2508EB3}"/>
              </a:ext>
            </a:extLst>
          </p:cNvPr>
          <p:cNvCxnSpPr/>
          <p:nvPr/>
        </p:nvCxnSpPr>
        <p:spPr>
          <a:xfrm>
            <a:off x="5951984" y="1916832"/>
            <a:ext cx="0" cy="35283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3D6098E2-957A-4D5E-A431-C59BD447E401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Logistic Regression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D5C41AD-2624-4E1F-9815-C581B269B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064" y="2132856"/>
            <a:ext cx="4752528" cy="368465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74B941DA-603D-412A-A5FB-66E9E15E87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14" t="18889" r="20256" b="23651"/>
          <a:stretch/>
        </p:blipFill>
        <p:spPr>
          <a:xfrm>
            <a:off x="6168008" y="2564904"/>
            <a:ext cx="720080" cy="744768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62F9A9CD-31BF-4456-AFB8-4B32529A0201}"/>
              </a:ext>
            </a:extLst>
          </p:cNvPr>
          <p:cNvSpPr txBox="1"/>
          <p:nvPr/>
        </p:nvSpPr>
        <p:spPr>
          <a:xfrm>
            <a:off x="6816080" y="1916832"/>
            <a:ext cx="880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買 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or 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不買</a:t>
            </a: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6E82BC39-4D5D-4A68-8D4C-2E16E956CAF5}"/>
              </a:ext>
            </a:extLst>
          </p:cNvPr>
          <p:cNvGrpSpPr/>
          <p:nvPr/>
        </p:nvGrpSpPr>
        <p:grpSpPr>
          <a:xfrm>
            <a:off x="8112224" y="1700808"/>
            <a:ext cx="3528392" cy="1268555"/>
            <a:chOff x="6240016" y="2852936"/>
            <a:chExt cx="5354355" cy="1925040"/>
          </a:xfrm>
        </p:grpSpPr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ED42C6B3-B85C-4543-92B1-F223DBFEAE81}"/>
                </a:ext>
              </a:extLst>
            </p:cNvPr>
            <p:cNvSpPr txBox="1"/>
            <p:nvPr/>
          </p:nvSpPr>
          <p:spPr>
            <a:xfrm>
              <a:off x="7114196" y="2852936"/>
              <a:ext cx="431529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D8D8D8">
                      <a:lumMod val="10000"/>
                    </a:srgbClr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~</a:t>
              </a:r>
              <a:endPara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D8CECA4A-263A-40E7-95D5-C3D5E1F03C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914" t="18889" r="20256" b="23651"/>
            <a:stretch/>
          </p:blipFill>
          <p:spPr>
            <a:xfrm>
              <a:off x="6240016" y="2852936"/>
              <a:ext cx="866483" cy="896190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B7A8FC6B-A35F-4EB9-A1D2-F596A54F5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84032" y="4221088"/>
              <a:ext cx="5210339" cy="556888"/>
            </a:xfrm>
            <a:prstGeom prst="rect">
              <a:avLst/>
            </a:prstGeom>
          </p:spPr>
        </p:pic>
        <p:pic>
          <p:nvPicPr>
            <p:cNvPr id="33" name="Picture 2" descr="Middle age - Free marketing icons">
              <a:extLst>
                <a:ext uri="{FF2B5EF4-FFF2-40B4-BE49-F238E27FC236}">
                  <a16:creationId xmlns:a16="http://schemas.microsoft.com/office/drawing/2014/main" id="{5168E13C-A0E8-4FC1-9E12-00C9D24B74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9832" y="2852936"/>
              <a:ext cx="854224" cy="854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 descr="Income - Free business icons">
              <a:extLst>
                <a:ext uri="{FF2B5EF4-FFF2-40B4-BE49-F238E27FC236}">
                  <a16:creationId xmlns:a16="http://schemas.microsoft.com/office/drawing/2014/main" id="{D4C60545-035C-4EED-988E-2283E4C7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5976" y="2924945"/>
              <a:ext cx="782217" cy="782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6" descr="Education - Free education icons">
              <a:extLst>
                <a:ext uri="{FF2B5EF4-FFF2-40B4-BE49-F238E27FC236}">
                  <a16:creationId xmlns:a16="http://schemas.microsoft.com/office/drawing/2014/main" id="{BE233AF4-93CA-4348-992E-81E5D8DA94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4392" y="2852936"/>
              <a:ext cx="998240" cy="998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Family Special Lineal color icon">
              <a:extLst>
                <a:ext uri="{FF2B5EF4-FFF2-40B4-BE49-F238E27FC236}">
                  <a16:creationId xmlns:a16="http://schemas.microsoft.com/office/drawing/2014/main" id="{F5FE1656-6BE6-465F-AC2A-81E7F4790E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76520" y="2924944"/>
              <a:ext cx="792088" cy="7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E6A9C4B1-33C8-48D2-883B-A9D3A33B0730}"/>
              </a:ext>
            </a:extLst>
          </p:cNvPr>
          <p:cNvSpPr txBox="1"/>
          <p:nvPr/>
        </p:nvSpPr>
        <p:spPr>
          <a:xfrm>
            <a:off x="9192344" y="2276872"/>
            <a:ext cx="413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age</a:t>
            </a:r>
            <a:endParaRPr kumimoji="0" lang="zh-TW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49D284C-28F1-4728-B00D-3C6C6C7469EB}"/>
              </a:ext>
            </a:extLst>
          </p:cNvPr>
          <p:cNvSpPr txBox="1"/>
          <p:nvPr/>
        </p:nvSpPr>
        <p:spPr>
          <a:xfrm>
            <a:off x="9696400" y="2276872"/>
            <a:ext cx="6415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income</a:t>
            </a:r>
            <a:endParaRPr kumimoji="0" lang="zh-TW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AD75F14-6198-404F-9265-65DD065C8A0C}"/>
              </a:ext>
            </a:extLst>
          </p:cNvPr>
          <p:cNvSpPr txBox="1"/>
          <p:nvPr/>
        </p:nvSpPr>
        <p:spPr>
          <a:xfrm>
            <a:off x="10344472" y="2276872"/>
            <a:ext cx="8050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education</a:t>
            </a:r>
            <a:endParaRPr kumimoji="0" lang="zh-TW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69FF614-8345-42A3-ADE8-DEDA84175D63}"/>
              </a:ext>
            </a:extLst>
          </p:cNvPr>
          <p:cNvSpPr txBox="1"/>
          <p:nvPr/>
        </p:nvSpPr>
        <p:spPr>
          <a:xfrm>
            <a:off x="11136560" y="2276872"/>
            <a:ext cx="5645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family</a:t>
            </a:r>
            <a:endParaRPr kumimoji="0" lang="zh-TW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06969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Non Linear Kernel SVR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3763180-7AB6-40BA-A056-FF288BD31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2204864"/>
            <a:ext cx="3477110" cy="2819794"/>
          </a:xfrm>
          <a:prstGeom prst="rect">
            <a:avLst/>
          </a:prstGeom>
        </p:spPr>
      </p:pic>
      <p:sp>
        <p:nvSpPr>
          <p:cNvPr id="9" name="箭號: 向右 8">
            <a:extLst>
              <a:ext uri="{FF2B5EF4-FFF2-40B4-BE49-F238E27FC236}">
                <a16:creationId xmlns:a16="http://schemas.microsoft.com/office/drawing/2014/main" id="{729DD40D-53E2-4CFC-9A6C-BCAF19F84E15}"/>
              </a:ext>
            </a:extLst>
          </p:cNvPr>
          <p:cNvSpPr/>
          <p:nvPr/>
        </p:nvSpPr>
        <p:spPr>
          <a:xfrm rot="19966634">
            <a:off x="4629972" y="2699374"/>
            <a:ext cx="2704131" cy="288032"/>
          </a:xfrm>
          <a:prstGeom prst="rightArrow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B9889332-6E57-4683-BB38-E9DA1AC1DED1}"/>
              </a:ext>
            </a:extLst>
          </p:cNvPr>
          <p:cNvSpPr/>
          <p:nvPr/>
        </p:nvSpPr>
        <p:spPr>
          <a:xfrm rot="1264300">
            <a:off x="4690379" y="4475297"/>
            <a:ext cx="2669351" cy="288032"/>
          </a:xfrm>
          <a:prstGeom prst="rightArrow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56E8DACE-AE30-402D-B1C9-9F40B61603ED}"/>
              </a:ext>
            </a:extLst>
          </p:cNvPr>
          <p:cNvGrpSpPr/>
          <p:nvPr/>
        </p:nvGrpSpPr>
        <p:grpSpPr>
          <a:xfrm>
            <a:off x="7536160" y="1268760"/>
            <a:ext cx="2109173" cy="4996007"/>
            <a:chOff x="8040216" y="1340768"/>
            <a:chExt cx="2109173" cy="4996007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2C9541DE-27C2-478B-8CDA-299814BDD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40216" y="2924944"/>
              <a:ext cx="1972723" cy="1656184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A79AA3D6-320F-46E3-995C-B00C826C4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0216" y="4581128"/>
              <a:ext cx="2109173" cy="1755647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DBE48E86-57B0-4BCC-BE94-824728E30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40216" y="1340768"/>
              <a:ext cx="1944216" cy="1571803"/>
            </a:xfrm>
            <a:prstGeom prst="rect">
              <a:avLst/>
            </a:prstGeom>
          </p:spPr>
        </p:pic>
      </p:grp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45CA2034-0C07-43FC-8DDB-227D2B1AD3DE}"/>
              </a:ext>
            </a:extLst>
          </p:cNvPr>
          <p:cNvSpPr/>
          <p:nvPr/>
        </p:nvSpPr>
        <p:spPr>
          <a:xfrm>
            <a:off x="4799856" y="3645024"/>
            <a:ext cx="2448272" cy="288032"/>
          </a:xfrm>
          <a:prstGeom prst="rightArrow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乘號 16">
            <a:extLst>
              <a:ext uri="{FF2B5EF4-FFF2-40B4-BE49-F238E27FC236}">
                <a16:creationId xmlns:a16="http://schemas.microsoft.com/office/drawing/2014/main" id="{46228936-A394-45BA-9943-66A9EC0CF3D8}"/>
              </a:ext>
            </a:extLst>
          </p:cNvPr>
          <p:cNvSpPr/>
          <p:nvPr/>
        </p:nvSpPr>
        <p:spPr>
          <a:xfrm>
            <a:off x="5735960" y="2420888"/>
            <a:ext cx="648072" cy="648072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乘號 17">
            <a:extLst>
              <a:ext uri="{FF2B5EF4-FFF2-40B4-BE49-F238E27FC236}">
                <a16:creationId xmlns:a16="http://schemas.microsoft.com/office/drawing/2014/main" id="{8CFE9955-107E-499B-A496-93C691A56DA7}"/>
              </a:ext>
            </a:extLst>
          </p:cNvPr>
          <p:cNvSpPr/>
          <p:nvPr/>
        </p:nvSpPr>
        <p:spPr>
          <a:xfrm>
            <a:off x="5735960" y="3429000"/>
            <a:ext cx="648072" cy="648072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乘號 18">
            <a:extLst>
              <a:ext uri="{FF2B5EF4-FFF2-40B4-BE49-F238E27FC236}">
                <a16:creationId xmlns:a16="http://schemas.microsoft.com/office/drawing/2014/main" id="{9A51B1CB-9B63-4287-B4FE-46F0B0F593AB}"/>
              </a:ext>
            </a:extLst>
          </p:cNvPr>
          <p:cNvSpPr/>
          <p:nvPr/>
        </p:nvSpPr>
        <p:spPr>
          <a:xfrm>
            <a:off x="5735960" y="4293096"/>
            <a:ext cx="648072" cy="648072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2A9E5F62-239F-4592-B89A-4C8C38D8990F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principle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FCF07986-6276-435C-B89A-06BB96EE30D9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Support Vector Regression (SVR)</a:t>
            </a:r>
          </a:p>
        </p:txBody>
      </p:sp>
    </p:spTree>
    <p:extLst>
      <p:ext uri="{BB962C8B-B14F-4D97-AF65-F5344CB8AC3E}">
        <p14:creationId xmlns:p14="http://schemas.microsoft.com/office/powerpoint/2010/main" val="40410158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Non Linear Kernel SVR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3763180-7AB6-40BA-A056-FF288BD31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152" y="2132856"/>
            <a:ext cx="3477110" cy="2819794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E7874D6A-648F-4C2A-ACF1-DA70997A7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2132856"/>
            <a:ext cx="5029902" cy="3067478"/>
          </a:xfrm>
          <a:prstGeom prst="rect">
            <a:avLst/>
          </a:prstGeom>
        </p:spPr>
      </p:pic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AA2EEE6F-CF2B-4C35-B564-655E02680514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principle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1B16C7AE-8CC5-41F3-B1EB-54E883408D1F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Support Vector Regression (SVR)</a:t>
            </a:r>
          </a:p>
        </p:txBody>
      </p:sp>
    </p:spTree>
    <p:extLst>
      <p:ext uri="{BB962C8B-B14F-4D97-AF65-F5344CB8AC3E}">
        <p14:creationId xmlns:p14="http://schemas.microsoft.com/office/powerpoint/2010/main" val="14412233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Non Linear Kernel SVR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AA2EEE6F-CF2B-4C35-B564-655E02680514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principle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D9CEB4F-B9B6-4494-993B-CAC51DAD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1988840"/>
            <a:ext cx="3753374" cy="324847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6FA64B6-0878-4F89-B500-5674DD530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520" y="3356992"/>
            <a:ext cx="3372321" cy="1838582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5295145E-E71C-4891-964D-5184F77D6B6E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Support Vector Regression (SVR)</a:t>
            </a:r>
          </a:p>
        </p:txBody>
      </p:sp>
    </p:spTree>
    <p:extLst>
      <p:ext uri="{BB962C8B-B14F-4D97-AF65-F5344CB8AC3E}">
        <p14:creationId xmlns:p14="http://schemas.microsoft.com/office/powerpoint/2010/main" val="7132814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Non Linear Kernel SVR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AA2EEE6F-CF2B-4C35-B564-655E02680514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principle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D9CEB4F-B9B6-4494-993B-CAC51DAD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2183558"/>
            <a:ext cx="3528392" cy="305376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4A982306-4E5F-40E8-B9F0-32243AD7A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120" y="2060848"/>
            <a:ext cx="3677163" cy="324847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282E87B-C122-4877-ABA1-673202C3E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424" y="2060848"/>
            <a:ext cx="5077534" cy="3143689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35C1D4AE-C88E-4B22-80C4-2F7DD6F5197F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Support Vector Regression (SVR)</a:t>
            </a:r>
          </a:p>
        </p:txBody>
      </p:sp>
    </p:spTree>
    <p:extLst>
      <p:ext uri="{BB962C8B-B14F-4D97-AF65-F5344CB8AC3E}">
        <p14:creationId xmlns:p14="http://schemas.microsoft.com/office/powerpoint/2010/main" val="5023888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Non Linear Kernel SVR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AA2EEE6F-CF2B-4C35-B564-655E02680514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principle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D9CEB4F-B9B6-4494-993B-CAC51DAD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2183558"/>
            <a:ext cx="3528392" cy="305376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AE760E0-5244-43B0-BF6C-2DA8A2906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504" y="2348880"/>
            <a:ext cx="2991267" cy="282932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7F9EB33-FEB3-4279-A7BE-8901262E9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2105" y="2132856"/>
            <a:ext cx="3650312" cy="3128839"/>
          </a:xfrm>
          <a:prstGeom prst="rect">
            <a:avLst/>
          </a:prstGeom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D83FDEAD-9C1A-4EAD-8827-A1345589653A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Support Vector Regression (SVR)</a:t>
            </a:r>
          </a:p>
        </p:txBody>
      </p:sp>
    </p:spTree>
    <p:extLst>
      <p:ext uri="{BB962C8B-B14F-4D97-AF65-F5344CB8AC3E}">
        <p14:creationId xmlns:p14="http://schemas.microsoft.com/office/powerpoint/2010/main" val="16689954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SVM</a:t>
            </a: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可調參數</a:t>
            </a:r>
            <a:endParaRPr kumimoji="0" lang="en-US" altLang="zh-TW" sz="3200" b="1" i="0" u="none" strike="noStrike" kern="1200" cap="none" spc="150" normalizeH="0" baseline="0" noProof="0" dirty="0">
              <a:ln>
                <a:noFill/>
              </a:ln>
              <a:solidFill>
                <a:srgbClr val="363636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E878027-321D-4131-ADA9-F696DF26FE77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principle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344A3992-DE10-45E4-8C7C-03EC71CEDB20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Support Vector Machine (SVM)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6CFDBCC-2472-64CC-93DF-C06CEC11B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4221088"/>
            <a:ext cx="5749695" cy="1887356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9779051D-ACBD-8B51-FF3A-C0AE6929CF69}"/>
              </a:ext>
            </a:extLst>
          </p:cNvPr>
          <p:cNvSpPr txBox="1"/>
          <p:nvPr/>
        </p:nvSpPr>
        <p:spPr>
          <a:xfrm>
            <a:off x="390524" y="1340768"/>
            <a:ext cx="520142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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參數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249DCE">
                  <a:lumMod val="75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1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 (cost) 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在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soft-margin SVM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的損失函數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(loss function)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中，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的存在就是容錯項， 藉由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給予那些被分錯的資料懲罰值，控制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support vectors(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用來決定超平 面的那些資料點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的影響力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1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Gamma</a:t>
            </a:r>
            <a:r>
              <a:rPr kumimoji="0" lang="zh-TW" alt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1200" b="1" i="1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控制模型複雜程度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控制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Radial basis function kernel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的大小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gamma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越大：模型越複雜，映射維度越高，容易勾勒出擬合近點的超 平面，也容易造成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overfitting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。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gamma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越小：模型越精簡，映射維度偏低，因此能勾勒出平滑、近似 直線的超平面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1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Kernel: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當不同類別的資料在原始空間中，無法被線性分類器區隔開來時，經非線性投 影後，能在更高維度的空間中可以區隔開。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Linear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Polynomial kernel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RBF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12EB30C5-31ED-B86E-7E9D-9C8BE58694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772816"/>
            <a:ext cx="5801535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313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Support vector machine (SVM) 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參考資料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E9F8D39-4B33-7F3A-5A7B-0D990ED89DD6}"/>
              </a:ext>
            </a:extLst>
          </p:cNvPr>
          <p:cNvSpPr txBox="1"/>
          <p:nvPr/>
        </p:nvSpPr>
        <p:spPr>
          <a:xfrm>
            <a:off x="390524" y="1449765"/>
            <a:ext cx="613752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7292A"/>
                </a:solidFill>
                <a:effectLst/>
                <a:uLnTx/>
                <a:uFillTx/>
                <a:latin typeface="-apple-system"/>
                <a:ea typeface="新細明體" panose="02020500000000000000" pitchFamily="18" charset="-120"/>
                <a:cs typeface="+mn-cs"/>
              </a:rPr>
              <a:t>Feature Engineering Explained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9DCE"/>
                </a:solidFill>
                <a:effectLst/>
                <a:uLnTx/>
                <a:uFillTx/>
                <a:latin typeface="-apple-system"/>
                <a:ea typeface="新細明體" panose="02020500000000000000" pitchFamily="18" charset="-120"/>
                <a:cs typeface="+mn-cs"/>
                <a:hlinkClick r:id="rId2"/>
              </a:rPr>
              <a:t>https://builtin.com/articles/feature-engineering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249DCE"/>
              </a:solidFill>
              <a:effectLst/>
              <a:uLnTx/>
              <a:uFillTx/>
              <a:latin typeface="-apple-system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249DCE"/>
              </a:solidFill>
              <a:effectLst/>
              <a:uLnTx/>
              <a:uFillTx/>
              <a:latin typeface="-apple-system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7292A"/>
                </a:solidFill>
                <a:effectLst/>
                <a:uLnTx/>
                <a:uFillTx/>
                <a:latin typeface="-apple-system"/>
                <a:ea typeface="新細明體" panose="02020500000000000000" pitchFamily="18" charset="-120"/>
                <a:cs typeface="+mn-cs"/>
              </a:rPr>
              <a:t>SVM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7292A"/>
                </a:solidFill>
                <a:effectLst/>
                <a:uLnTx/>
                <a:uFillTx/>
                <a:latin typeface="-apple-system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7292A"/>
                </a:solidFill>
                <a:effectLst/>
                <a:uLnTx/>
                <a:uFillTx/>
                <a:latin typeface="-apple-system"/>
                <a:ea typeface="新細明體" panose="02020500000000000000" pitchFamily="18" charset="-120"/>
                <a:cs typeface="+mn-cs"/>
              </a:rPr>
              <a:t>overview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9DCE"/>
                </a:solidFill>
                <a:effectLst/>
                <a:uLnTx/>
                <a:uFillTx/>
                <a:latin typeface="-apple-system"/>
                <a:ea typeface="新細明體" panose="02020500000000000000" pitchFamily="18" charset="-120"/>
                <a:cs typeface="+mn-cs"/>
                <a:hlinkClick r:id="rId3"/>
              </a:rPr>
              <a:t>https://www.slideshare.net/ankitksharma/svm-37753690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249DCE"/>
              </a:solidFill>
              <a:effectLst/>
              <a:uLnTx/>
              <a:uFillTx/>
              <a:latin typeface="-apple-system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9DCE"/>
                </a:solidFill>
                <a:effectLst/>
                <a:uLnTx/>
                <a:uFillTx/>
                <a:latin typeface="-apple-system"/>
                <a:ea typeface="新細明體" panose="02020500000000000000" pitchFamily="18" charset="-120"/>
                <a:cs typeface="+mn-cs"/>
                <a:hlinkClick r:id="rId4"/>
              </a:rPr>
              <a:t>https://www.cs.toronto.edu/~urtasun/courses/CSC411_Fall16/16_svm.pdf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249DCE"/>
              </a:solidFill>
              <a:effectLst/>
              <a:uLnTx/>
              <a:uFillTx/>
              <a:latin typeface="-apple-system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9DCE"/>
                </a:solidFill>
                <a:effectLst/>
                <a:uLnTx/>
                <a:uFillTx/>
                <a:latin typeface="-apple-system"/>
                <a:ea typeface="新細明體" panose="02020500000000000000" pitchFamily="18" charset="-120"/>
                <a:cs typeface="+mn-cs"/>
                <a:hlinkClick r:id="rId5"/>
              </a:rPr>
              <a:t>https://maniksonituts.medium.com/what-is-kernel-support-vector-machine-svm-2685d2dec4fa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249DCE"/>
              </a:solidFill>
              <a:effectLst/>
              <a:uLnTx/>
              <a:uFillTx/>
              <a:latin typeface="-apple-system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9DCE"/>
                </a:solidFill>
                <a:effectLst/>
                <a:uLnTx/>
                <a:uFillTx/>
                <a:latin typeface="-apple-system"/>
                <a:ea typeface="新細明體" panose="02020500000000000000" pitchFamily="18" charset="-120"/>
                <a:cs typeface="+mn-cs"/>
                <a:hlinkClick r:id="rId6"/>
              </a:rPr>
              <a:t>https://zhuanlan.zhihu.com/p/104383162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249DCE"/>
              </a:solidFill>
              <a:effectLst/>
              <a:uLnTx/>
              <a:uFillTx/>
              <a:latin typeface="-apple-system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249DCE"/>
              </a:solidFill>
              <a:effectLst/>
              <a:uLnTx/>
              <a:uFillTx/>
              <a:latin typeface="-apple-system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-apple-system"/>
                <a:ea typeface="新細明體" panose="02020500000000000000" pitchFamily="18" charset="-120"/>
                <a:cs typeface="+mn-cs"/>
              </a:rPr>
              <a:t>Hinge loss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9DCE"/>
                </a:solidFill>
                <a:effectLst/>
                <a:uLnTx/>
                <a:uFillTx/>
                <a:latin typeface="-apple-system"/>
                <a:ea typeface="新細明體" panose="02020500000000000000" pitchFamily="18" charset="-120"/>
                <a:cs typeface="+mn-cs"/>
              </a:rPr>
              <a:t>https://www.geeksforgeeks.org/hinge-loss-relationship-with-support-vector-machines/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249DCE"/>
              </a:solidFill>
              <a:effectLst/>
              <a:uLnTx/>
              <a:uFillTx/>
              <a:latin typeface="-apple-system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小結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4AF1D97-C042-FC91-DADF-7391B2FC5241}"/>
              </a:ext>
            </a:extLst>
          </p:cNvPr>
          <p:cNvSpPr txBox="1"/>
          <p:nvPr/>
        </p:nvSpPr>
        <p:spPr>
          <a:xfrm>
            <a:off x="6456040" y="1412776"/>
            <a:ext cx="540060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優點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1. 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可解決小樣本下的問題 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2. 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可以解決多特徵空間 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3. 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透過不同核函數的選擇，可處理不同資料 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4. 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泛化能力強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缺點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1. 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樣本量太大，映射維度過高容易造成運算上的負擔 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2. 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特徵遠大於樣本的情況下，易造成過度擬合問題 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3. 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非線性問題的核函數選擇沒有通用標準，難以確定一個適合 的核函數 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4. 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對缺失值敏感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6231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60C6ABA-B083-4D24-95CB-43BD0221733B}"/>
              </a:ext>
            </a:extLst>
          </p:cNvPr>
          <p:cNvCxnSpPr>
            <a:cxnSpLocks/>
          </p:cNvCxnSpPr>
          <p:nvPr/>
        </p:nvCxnSpPr>
        <p:spPr>
          <a:xfrm>
            <a:off x="199735" y="3896205"/>
            <a:ext cx="11970328" cy="0"/>
          </a:xfrm>
          <a:prstGeom prst="line">
            <a:avLst/>
          </a:prstGeom>
          <a:ln w="28575">
            <a:gradFill>
              <a:gsLst>
                <a:gs pos="0">
                  <a:srgbClr val="FFFFCC"/>
                </a:gs>
                <a:gs pos="27000">
                  <a:srgbClr val="FFCC00"/>
                </a:gs>
                <a:gs pos="77000">
                  <a:srgbClr val="FFCC00"/>
                </a:gs>
                <a:gs pos="54000">
                  <a:srgbClr val="FFC000"/>
                </a:gs>
                <a:gs pos="100000">
                  <a:srgbClr val="FFFFCC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標題 1">
            <a:extLst>
              <a:ext uri="{FF2B5EF4-FFF2-40B4-BE49-F238E27FC236}">
                <a16:creationId xmlns:a16="http://schemas.microsoft.com/office/drawing/2014/main" id="{B8A1638B-893D-4407-A758-22DA84E766CA}"/>
              </a:ext>
            </a:extLst>
          </p:cNvPr>
          <p:cNvSpPr txBox="1">
            <a:spLocks/>
          </p:cNvSpPr>
          <p:nvPr/>
        </p:nvSpPr>
        <p:spPr bwMode="auto">
          <a:xfrm>
            <a:off x="0" y="2848013"/>
            <a:ext cx="12192000" cy="116197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ctr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Decision Tree Introduction</a:t>
            </a: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5A5E916E-A895-4EDF-86D9-B14760F2C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422" y="2194156"/>
            <a:ext cx="11408954" cy="767639"/>
          </a:xfrm>
        </p:spPr>
        <p:txBody>
          <a:bodyPr/>
          <a:lstStyle/>
          <a:p>
            <a:r>
              <a:rPr lang="zh-TW" altLang="en-US" sz="2800" b="1" dirty="0">
                <a:solidFill>
                  <a:schemeClr val="accent6">
                    <a:lumMod val="10000"/>
                  </a:schemeClr>
                </a:solidFill>
                <a:latin typeface="Calibri Light" panose="020F0302020204030204" pitchFamily="34" charset="0"/>
                <a:ea typeface="微軟正黑體" panose="020B0604030504040204" pitchFamily="34" charset="-120"/>
                <a:cs typeface="Calibri Light" panose="020F0302020204030204" pitchFamily="34" charset="0"/>
              </a:rPr>
              <a:t>大師之路 有你有我</a:t>
            </a:r>
            <a:endParaRPr lang="zh-TW" alt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6094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Why Decision Tree?</a:t>
            </a: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344A3992-DE10-45E4-8C7C-03EC71CEDB20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Support Vector Machine (SVM)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91C7FD4-9AF8-53A2-CDC1-A96606F094AE}"/>
              </a:ext>
            </a:extLst>
          </p:cNvPr>
          <p:cNvSpPr txBox="1"/>
          <p:nvPr/>
        </p:nvSpPr>
        <p:spPr>
          <a:xfrm>
            <a:off x="407368" y="2132856"/>
            <a:ext cx="753154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914A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決策樹是一種強大且常用的分類和預測工具。它們能夠形成一套規則，這些規則不僅易於人類理解，還可以應用於知識系統中。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914A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914A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決策樹通過將數據集分解成越來越小的子集而構建，同時在每一步分裂中產生清晰的規則，不僅提供了良好的數據透明度，也使得模型的決策過程可以被人們輕易跟蹤和驗證，極大地增強了其在實際應用中的可用性和可靠性。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73280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情境</a:t>
            </a:r>
            <a:endParaRPr kumimoji="0" lang="en-US" altLang="zh-TW" sz="3200" b="1" i="0" u="none" strike="noStrike" kern="1200" cap="none" spc="150" normalizeH="0" baseline="0" noProof="0" dirty="0">
              <a:ln>
                <a:noFill/>
              </a:ln>
              <a:solidFill>
                <a:srgbClr val="363636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決策途徑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2BE57B16-F8EF-41E6-8116-6FBEFD88851B}"/>
              </a:ext>
            </a:extLst>
          </p:cNvPr>
          <p:cNvSpPr/>
          <p:nvPr/>
        </p:nvSpPr>
        <p:spPr>
          <a:xfrm>
            <a:off x="191344" y="116631"/>
            <a:ext cx="1224136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Decision Tree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9434652-0A6E-447C-A288-8C8E3F1EA892}"/>
              </a:ext>
            </a:extLst>
          </p:cNvPr>
          <p:cNvSpPr txBox="1"/>
          <p:nvPr/>
        </p:nvSpPr>
        <p:spPr>
          <a:xfrm>
            <a:off x="390524" y="1340768"/>
            <a:ext cx="4337324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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思考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eriod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誰當起始條件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?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eriod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那些條件要納入考慮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?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eriod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何時該下決定，結論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?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050" name="Picture 2" descr="Decision Tree Algorithm. Demystifying Decision Tree Classifier… | by  Abdul4code | GoPenAI">
            <a:extLst>
              <a:ext uri="{FF2B5EF4-FFF2-40B4-BE49-F238E27FC236}">
                <a16:creationId xmlns:a16="http://schemas.microsoft.com/office/drawing/2014/main" id="{6F4DC5DE-E963-C34A-4DEF-27359E4D3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792" y="1852380"/>
            <a:ext cx="7415550" cy="409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704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Comparing LR and Logistic Models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邏輯迴歸模型原理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3D6098E2-957A-4D5E-A431-C59BD447E401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Logistic Regression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293E6BE-8540-4405-ABE8-F36A82C0C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2060848"/>
            <a:ext cx="4496427" cy="3458058"/>
          </a:xfrm>
          <a:prstGeom prst="rect">
            <a:avLst/>
          </a:prstGeom>
        </p:spPr>
      </p:pic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5D69FC27-1DBE-4C7E-8673-CBD363B25C69}"/>
              </a:ext>
            </a:extLst>
          </p:cNvPr>
          <p:cNvSpPr/>
          <p:nvPr/>
        </p:nvSpPr>
        <p:spPr>
          <a:xfrm rot="20770493">
            <a:off x="1325328" y="3764214"/>
            <a:ext cx="3514606" cy="876916"/>
          </a:xfrm>
          <a:custGeom>
            <a:avLst/>
            <a:gdLst>
              <a:gd name="connsiteX0" fmla="*/ 0 w 2963334"/>
              <a:gd name="connsiteY0" fmla="*/ 795088 h 874168"/>
              <a:gd name="connsiteX1" fmla="*/ 922867 w 2963334"/>
              <a:gd name="connsiteY1" fmla="*/ 803555 h 874168"/>
              <a:gd name="connsiteX2" fmla="*/ 2082800 w 2963334"/>
              <a:gd name="connsiteY2" fmla="*/ 41555 h 874168"/>
              <a:gd name="connsiteX3" fmla="*/ 2963334 w 2963334"/>
              <a:gd name="connsiteY3" fmla="*/ 117755 h 87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3334" h="874168">
                <a:moveTo>
                  <a:pt x="0" y="795088"/>
                </a:moveTo>
                <a:cubicBezTo>
                  <a:pt x="287867" y="862116"/>
                  <a:pt x="575734" y="929144"/>
                  <a:pt x="922867" y="803555"/>
                </a:cubicBezTo>
                <a:cubicBezTo>
                  <a:pt x="1270000" y="677966"/>
                  <a:pt x="1742722" y="155855"/>
                  <a:pt x="2082800" y="41555"/>
                </a:cubicBezTo>
                <a:cubicBezTo>
                  <a:pt x="2422878" y="-72745"/>
                  <a:pt x="2794001" y="81066"/>
                  <a:pt x="2963334" y="117755"/>
                </a:cubicBezTo>
              </a:path>
            </a:pathLst>
          </a:custGeom>
          <a:ln w="57150">
            <a:solidFill>
              <a:srgbClr val="FEC93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1EDC4F66-6E21-40FE-A919-B8A3CA410CDD}"/>
              </a:ext>
            </a:extLst>
          </p:cNvPr>
          <p:cNvCxnSpPr>
            <a:cxnSpLocks/>
          </p:cNvCxnSpPr>
          <p:nvPr/>
        </p:nvCxnSpPr>
        <p:spPr>
          <a:xfrm flipV="1">
            <a:off x="1415480" y="3284984"/>
            <a:ext cx="3384376" cy="1800200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36A0F5B2-BC33-45E9-8521-C5BDB3FCAA40}"/>
              </a:ext>
            </a:extLst>
          </p:cNvPr>
          <p:cNvSpPr/>
          <p:nvPr/>
        </p:nvSpPr>
        <p:spPr>
          <a:xfrm>
            <a:off x="4583832" y="2852936"/>
            <a:ext cx="1229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96536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LR model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96536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3647FB5-AF2D-42CF-8509-C22B43A4CA4D}"/>
              </a:ext>
            </a:extLst>
          </p:cNvPr>
          <p:cNvSpPr/>
          <p:nvPr/>
        </p:nvSpPr>
        <p:spPr>
          <a:xfrm>
            <a:off x="4367808" y="3573016"/>
            <a:ext cx="1816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EC93E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Logistic model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EC93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DE50C7D4-7A24-4F54-91C7-E15A29D5699C}"/>
              </a:ext>
            </a:extLst>
          </p:cNvPr>
          <p:cNvSpPr/>
          <p:nvPr/>
        </p:nvSpPr>
        <p:spPr>
          <a:xfrm>
            <a:off x="1487488" y="2852936"/>
            <a:ext cx="2658100" cy="307777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296536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1. LR: 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96536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估計機率可能 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296536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&lt;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96536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296536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 or &gt; 1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96536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98E859B0-5F00-40F2-9297-50330732F0CC}"/>
              </a:ext>
            </a:extLst>
          </p:cNvPr>
          <p:cNvCxnSpPr/>
          <p:nvPr/>
        </p:nvCxnSpPr>
        <p:spPr>
          <a:xfrm>
            <a:off x="3071664" y="3429000"/>
            <a:ext cx="0" cy="1584176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2FE506F7-599F-4C40-BBB8-E695C5DE3CC3}"/>
              </a:ext>
            </a:extLst>
          </p:cNvPr>
          <p:cNvSpPr/>
          <p:nvPr/>
        </p:nvSpPr>
        <p:spPr>
          <a:xfrm>
            <a:off x="3215680" y="4221088"/>
            <a:ext cx="2122697" cy="307777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296536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2. LR: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96536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無法捕捉預估門檻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96536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5EAA6EFF-F5E4-463D-B780-360E6ABAC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16" y="2060848"/>
            <a:ext cx="4496427" cy="3458058"/>
          </a:xfrm>
          <a:prstGeom prst="rect">
            <a:avLst/>
          </a:prstGeom>
        </p:spPr>
      </p:pic>
      <p:sp>
        <p:nvSpPr>
          <p:cNvPr id="44" name="手繪多邊形: 圖案 43">
            <a:extLst>
              <a:ext uri="{FF2B5EF4-FFF2-40B4-BE49-F238E27FC236}">
                <a16:creationId xmlns:a16="http://schemas.microsoft.com/office/drawing/2014/main" id="{EF22BDA8-16B7-4914-91D4-3F7B04226B40}"/>
              </a:ext>
            </a:extLst>
          </p:cNvPr>
          <p:cNvSpPr/>
          <p:nvPr/>
        </p:nvSpPr>
        <p:spPr>
          <a:xfrm rot="20770493">
            <a:off x="6653920" y="3764214"/>
            <a:ext cx="3514606" cy="876916"/>
          </a:xfrm>
          <a:custGeom>
            <a:avLst/>
            <a:gdLst>
              <a:gd name="connsiteX0" fmla="*/ 0 w 2963334"/>
              <a:gd name="connsiteY0" fmla="*/ 795088 h 874168"/>
              <a:gd name="connsiteX1" fmla="*/ 922867 w 2963334"/>
              <a:gd name="connsiteY1" fmla="*/ 803555 h 874168"/>
              <a:gd name="connsiteX2" fmla="*/ 2082800 w 2963334"/>
              <a:gd name="connsiteY2" fmla="*/ 41555 h 874168"/>
              <a:gd name="connsiteX3" fmla="*/ 2963334 w 2963334"/>
              <a:gd name="connsiteY3" fmla="*/ 117755 h 87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3334" h="874168">
                <a:moveTo>
                  <a:pt x="0" y="795088"/>
                </a:moveTo>
                <a:cubicBezTo>
                  <a:pt x="287867" y="862116"/>
                  <a:pt x="575734" y="929144"/>
                  <a:pt x="922867" y="803555"/>
                </a:cubicBezTo>
                <a:cubicBezTo>
                  <a:pt x="1270000" y="677966"/>
                  <a:pt x="1742722" y="155855"/>
                  <a:pt x="2082800" y="41555"/>
                </a:cubicBezTo>
                <a:cubicBezTo>
                  <a:pt x="2422878" y="-72745"/>
                  <a:pt x="2794001" y="81066"/>
                  <a:pt x="2963334" y="117755"/>
                </a:cubicBezTo>
              </a:path>
            </a:pathLst>
          </a:custGeom>
          <a:ln w="57150">
            <a:solidFill>
              <a:srgbClr val="FEC93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78130337-8F1B-425F-A974-D1011184B8E0}"/>
              </a:ext>
            </a:extLst>
          </p:cNvPr>
          <p:cNvCxnSpPr>
            <a:cxnSpLocks/>
          </p:cNvCxnSpPr>
          <p:nvPr/>
        </p:nvCxnSpPr>
        <p:spPr>
          <a:xfrm flipV="1">
            <a:off x="6744072" y="3284984"/>
            <a:ext cx="3384376" cy="1800200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88C14BD3-DB8D-4926-9F83-37AF4A555F91}"/>
              </a:ext>
            </a:extLst>
          </p:cNvPr>
          <p:cNvSpPr/>
          <p:nvPr/>
        </p:nvSpPr>
        <p:spPr>
          <a:xfrm>
            <a:off x="9912424" y="2852936"/>
            <a:ext cx="1229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96536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LR model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96536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FEC9C38-FB48-4FFD-A37E-A2B6E9EF5F99}"/>
              </a:ext>
            </a:extLst>
          </p:cNvPr>
          <p:cNvSpPr/>
          <p:nvPr/>
        </p:nvSpPr>
        <p:spPr>
          <a:xfrm>
            <a:off x="9696400" y="3573016"/>
            <a:ext cx="1816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EC93E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Logistic model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EC93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82C02FF0-65CE-48CA-B3D9-B5CA294838A0}"/>
              </a:ext>
            </a:extLst>
          </p:cNvPr>
          <p:cNvSpPr/>
          <p:nvPr/>
        </p:nvSpPr>
        <p:spPr>
          <a:xfrm>
            <a:off x="7536160" y="2564904"/>
            <a:ext cx="1745991" cy="523220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296536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LR: 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96536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無法由年紀決定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srgbClr val="296536"/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96536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是否會買醫療險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96536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36DBA8DC-B72C-4ACE-BB93-CE8193466738}"/>
              </a:ext>
            </a:extLst>
          </p:cNvPr>
          <p:cNvSpPr/>
          <p:nvPr/>
        </p:nvSpPr>
        <p:spPr>
          <a:xfrm>
            <a:off x="9624392" y="4077072"/>
            <a:ext cx="902811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AA914A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絕對會買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srgbClr val="AA914A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AA914A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醫療險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621DAA6-DCAD-4175-84ED-7CF4A68CD4E7}"/>
              </a:ext>
            </a:extLst>
          </p:cNvPr>
          <p:cNvSpPr/>
          <p:nvPr/>
        </p:nvSpPr>
        <p:spPr>
          <a:xfrm>
            <a:off x="623392" y="479715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CA9948BB-FE47-40D7-BD04-68EE35859566}"/>
              </a:ext>
            </a:extLst>
          </p:cNvPr>
          <p:cNvSpPr/>
          <p:nvPr/>
        </p:nvSpPr>
        <p:spPr>
          <a:xfrm>
            <a:off x="623392" y="3212976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13C4B517-8871-49F2-9EDC-8E0BAE4CC08E}"/>
              </a:ext>
            </a:extLst>
          </p:cNvPr>
          <p:cNvCxnSpPr/>
          <p:nvPr/>
        </p:nvCxnSpPr>
        <p:spPr>
          <a:xfrm>
            <a:off x="7392144" y="3429000"/>
            <a:ext cx="0" cy="1584176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B06516D8-0CEF-4BA6-80AE-DAC328FCA466}"/>
              </a:ext>
            </a:extLst>
          </p:cNvPr>
          <p:cNvCxnSpPr/>
          <p:nvPr/>
        </p:nvCxnSpPr>
        <p:spPr>
          <a:xfrm>
            <a:off x="9480376" y="3429000"/>
            <a:ext cx="0" cy="1584176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8031DF43-607B-4B48-81A6-3F1F57DE8445}"/>
              </a:ext>
            </a:extLst>
          </p:cNvPr>
          <p:cNvSpPr/>
          <p:nvPr/>
        </p:nvSpPr>
        <p:spPr>
          <a:xfrm>
            <a:off x="6168008" y="4077072"/>
            <a:ext cx="1082348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AA914A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絕對不會買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srgbClr val="AA914A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AA914A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醫療險</a:t>
            </a:r>
          </a:p>
        </p:txBody>
      </p: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4098C538-7AA8-4AC1-93CD-766AFE407319}"/>
              </a:ext>
            </a:extLst>
          </p:cNvPr>
          <p:cNvCxnSpPr>
            <a:cxnSpLocks/>
          </p:cNvCxnSpPr>
          <p:nvPr/>
        </p:nvCxnSpPr>
        <p:spPr>
          <a:xfrm>
            <a:off x="7392144" y="3284984"/>
            <a:ext cx="2088232" cy="0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1733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字方塊 38">
            <a:extLst>
              <a:ext uri="{FF2B5EF4-FFF2-40B4-BE49-F238E27FC236}">
                <a16:creationId xmlns:a16="http://schemas.microsoft.com/office/drawing/2014/main" id="{5B2114F4-72FA-C1B0-3361-6A0834338F3E}"/>
              </a:ext>
            </a:extLst>
          </p:cNvPr>
          <p:cNvSpPr txBox="1"/>
          <p:nvPr/>
        </p:nvSpPr>
        <p:spPr>
          <a:xfrm>
            <a:off x="390524" y="1340768"/>
            <a:ext cx="534543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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概念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1. 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屬性選擇標準（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Attribute Selection Measures, ASM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 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決策樹通過評估不同屬性對目標變量的信息增益（例如，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信息增益、增益比率和基尼不純度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）來選擇最佳屬性。這些標準幫助於分割數據集，使得每次分割後的子集比分割前更加純淨，進而提高模型的預測能力。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2. 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樹的生長與剪枝（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Tree Growth &amp; Pruning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 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決策樹通過遞迴分割方式從根節點開始生長，每個節點代表一個決策問題。為防止過擬合，樹的生長會在達到一定深度或節點數據量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小於閾值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時停止。剪枝過程則移除對最終決策較少影響的節點，簡化模型結構並提升泛化能力。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3. 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分類與迴歸樹（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CART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 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決策樹分為分類樹和迴歸樹兩種，分類樹用於處理離散目標變量，迴歸樹用於處理連續目標變量。分類樹通過計算每個分支的純度來進行數據分割，而迴歸樹則利用最小化均方誤差的方法來找到最佳分割。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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常用評估指標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準確率（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Accuracy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）：測量模型預測正確的比例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精確率（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Precision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）：正確預測為正例的比例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召回率（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Recall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）：實際為正例中模型預測正確的比例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F1 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分數（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F1 Score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）：精確率和召回率的調和平均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AUC-ROC 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曲線（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Area Under Curve - Receiver Operating Characteristics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）：用於評估分類模型在所有可能的閾值下的整體表現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Decision Tree Intuition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94B0C143-9DFB-1563-F7B7-7975E2508EB3}"/>
              </a:ext>
            </a:extLst>
          </p:cNvPr>
          <p:cNvCxnSpPr/>
          <p:nvPr/>
        </p:nvCxnSpPr>
        <p:spPr>
          <a:xfrm>
            <a:off x="5951984" y="1916832"/>
            <a:ext cx="0" cy="35283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3D6098E2-957A-4D5E-A431-C59BD447E401}"/>
              </a:ext>
            </a:extLst>
          </p:cNvPr>
          <p:cNvSpPr/>
          <p:nvPr/>
        </p:nvSpPr>
        <p:spPr>
          <a:xfrm>
            <a:off x="191344" y="116631"/>
            <a:ext cx="1224136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Decision Tree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0BB64F9-4F6D-45E8-AF1F-315A8E6EE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56" y="2420888"/>
            <a:ext cx="5256584" cy="287429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3D190D4B-7169-4A93-8377-E221F6F7F5DC}"/>
              </a:ext>
            </a:extLst>
          </p:cNvPr>
          <p:cNvSpPr txBox="1"/>
          <p:nvPr/>
        </p:nvSpPr>
        <p:spPr>
          <a:xfrm>
            <a:off x="7248128" y="1484784"/>
            <a:ext cx="36172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C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lassification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a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nd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R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egression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T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rees,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CART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F5B0030-7B75-1F25-0A4B-B7780E2C3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935" y="5477083"/>
            <a:ext cx="642694" cy="64269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CABD419-CA3D-89C2-1DAE-3524EBDD9CD5}"/>
              </a:ext>
            </a:extLst>
          </p:cNvPr>
          <p:cNvSpPr/>
          <p:nvPr/>
        </p:nvSpPr>
        <p:spPr>
          <a:xfrm>
            <a:off x="6384032" y="5373216"/>
            <a:ext cx="5544616" cy="887461"/>
          </a:xfrm>
          <a:prstGeom prst="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5F5286D-8918-7761-46C6-DF1F6ACA048F}"/>
              </a:ext>
            </a:extLst>
          </p:cNvPr>
          <p:cNvSpPr txBox="1"/>
          <p:nvPr/>
        </p:nvSpPr>
        <p:spPr>
          <a:xfrm>
            <a:off x="7097630" y="5429680"/>
            <a:ext cx="46870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小叮嚀</a:t>
            </a:r>
            <a:endParaRPr kumimoji="0" lang="en-US" altLang="zh-TW" sz="1400" b="1" i="1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增加節點相當於在數據中切一刀</a:t>
            </a:r>
            <a:endParaRPr kumimoji="0" lang="en-US" altLang="zh-TW" sz="1400" b="1" i="1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切越多刀分得越細，越有可能</a:t>
            </a:r>
            <a:r>
              <a:rPr kumimoji="0" lang="en-US" altLang="zh-TW" sz="1400" b="1" i="1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overfitting</a:t>
            </a:r>
            <a:r>
              <a:rPr kumimoji="0" lang="zh-TW" alt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1400" b="1" i="1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140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6BB54D0-F19E-4183-A2E1-B9CA951381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764"/>
          <a:stretch/>
        </p:blipFill>
        <p:spPr>
          <a:xfrm>
            <a:off x="5015880" y="1628800"/>
            <a:ext cx="6815377" cy="3888432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Decision Tree Intuition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決策過程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2BE57B16-F8EF-41E6-8116-6FBEFD88851B}"/>
              </a:ext>
            </a:extLst>
          </p:cNvPr>
          <p:cNvSpPr/>
          <p:nvPr/>
        </p:nvSpPr>
        <p:spPr>
          <a:xfrm>
            <a:off x="191344" y="116631"/>
            <a:ext cx="1224136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Decision Tree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9434652-0A6E-447C-A288-8C8E3F1EA892}"/>
              </a:ext>
            </a:extLst>
          </p:cNvPr>
          <p:cNvSpPr txBox="1"/>
          <p:nvPr/>
        </p:nvSpPr>
        <p:spPr>
          <a:xfrm>
            <a:off x="390524" y="1340768"/>
            <a:ext cx="3761260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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概念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決策樹基本上是由根（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Root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）節點、分枝（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Branch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）節點及葉（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Leaf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）節點所組成。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根節點（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Root node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沒有父節點的節點，通常為最開始的節點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A914A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記憶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AA914A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A914A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無雙親，唯一。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AA914A"/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內部節點（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 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Internal node or Decision node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有子節點的節點，又可稱為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分枝節點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A914A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記憶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AA914A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A914A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一個雙親，多個孩子。 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AA914A"/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葉節點（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Leaf node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沒有子節點的節點，通常為最終結果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A914A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記憶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AA914A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 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A914A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無孩子，可以多個。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AA914A"/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5D65AAD6-3953-AF49-5A13-59DFFD4F928D}"/>
              </a:ext>
            </a:extLst>
          </p:cNvPr>
          <p:cNvCxnSpPr/>
          <p:nvPr/>
        </p:nvCxnSpPr>
        <p:spPr>
          <a:xfrm>
            <a:off x="11064552" y="1772816"/>
            <a:ext cx="0" cy="3816424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75D9F39D-9F69-886D-98FF-DA261603942A}"/>
              </a:ext>
            </a:extLst>
          </p:cNvPr>
          <p:cNvSpPr txBox="1"/>
          <p:nvPr/>
        </p:nvSpPr>
        <p:spPr>
          <a:xfrm>
            <a:off x="10632504" y="558924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Depth = 4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067F6C4C-9756-F25B-C7D4-5D90308A0F99}"/>
              </a:ext>
            </a:extLst>
          </p:cNvPr>
          <p:cNvCxnSpPr/>
          <p:nvPr/>
        </p:nvCxnSpPr>
        <p:spPr>
          <a:xfrm>
            <a:off x="5447928" y="2492896"/>
            <a:ext cx="5328592" cy="0"/>
          </a:xfrm>
          <a:prstGeom prst="line">
            <a:avLst/>
          </a:prstGeom>
          <a:ln w="28575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FB7592BD-8F0A-FD06-B24C-A023B8697E59}"/>
              </a:ext>
            </a:extLst>
          </p:cNvPr>
          <p:cNvCxnSpPr/>
          <p:nvPr/>
        </p:nvCxnSpPr>
        <p:spPr>
          <a:xfrm>
            <a:off x="5447928" y="3429000"/>
            <a:ext cx="5328592" cy="0"/>
          </a:xfrm>
          <a:prstGeom prst="line">
            <a:avLst/>
          </a:prstGeom>
          <a:ln w="28575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D980E75F-B415-0C40-B5E2-AF18B51453D2}"/>
              </a:ext>
            </a:extLst>
          </p:cNvPr>
          <p:cNvCxnSpPr/>
          <p:nvPr/>
        </p:nvCxnSpPr>
        <p:spPr>
          <a:xfrm>
            <a:off x="5447928" y="4437112"/>
            <a:ext cx="5328592" cy="0"/>
          </a:xfrm>
          <a:prstGeom prst="line">
            <a:avLst/>
          </a:prstGeom>
          <a:ln w="28575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A889079-5C73-5A38-3EB4-C8D1288199EA}"/>
              </a:ext>
            </a:extLst>
          </p:cNvPr>
          <p:cNvSpPr txBox="1"/>
          <p:nvPr/>
        </p:nvSpPr>
        <p:spPr>
          <a:xfrm>
            <a:off x="4583832" y="1844824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Layer 1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2055FE0-E4D8-8209-8237-7342B2F3D088}"/>
              </a:ext>
            </a:extLst>
          </p:cNvPr>
          <p:cNvSpPr txBox="1"/>
          <p:nvPr/>
        </p:nvSpPr>
        <p:spPr>
          <a:xfrm>
            <a:off x="4583832" y="2780928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Layer 2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BB505D1-4D69-808D-2241-7553B800391A}"/>
              </a:ext>
            </a:extLst>
          </p:cNvPr>
          <p:cNvSpPr txBox="1"/>
          <p:nvPr/>
        </p:nvSpPr>
        <p:spPr>
          <a:xfrm>
            <a:off x="4583832" y="3717032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Layer 3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0A99A94-4F8F-2AB2-3249-010851888E2E}"/>
              </a:ext>
            </a:extLst>
          </p:cNvPr>
          <p:cNvSpPr txBox="1"/>
          <p:nvPr/>
        </p:nvSpPr>
        <p:spPr>
          <a:xfrm>
            <a:off x="4583832" y="4653136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Layer 4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53436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Decision Tree Intuition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決策過程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2BE57B16-F8EF-41E6-8116-6FBEFD88851B}"/>
              </a:ext>
            </a:extLst>
          </p:cNvPr>
          <p:cNvSpPr/>
          <p:nvPr/>
        </p:nvSpPr>
        <p:spPr>
          <a:xfrm>
            <a:off x="191344" y="116631"/>
            <a:ext cx="1224136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Decision Tree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90A838A-0EA1-4B1F-A12B-AFAA4DE9A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988840"/>
            <a:ext cx="4658375" cy="2972215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DE4D6BDB-7510-4574-96B2-051151A32FF0}"/>
              </a:ext>
            </a:extLst>
          </p:cNvPr>
          <p:cNvSpPr/>
          <p:nvPr/>
        </p:nvSpPr>
        <p:spPr>
          <a:xfrm>
            <a:off x="8040216" y="1628800"/>
            <a:ext cx="864096" cy="288032"/>
          </a:xfrm>
          <a:prstGeom prst="round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X1 &lt; 20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B85D7EBC-5F95-40AF-AF25-D6C6198E08B1}"/>
              </a:ext>
            </a:extLst>
          </p:cNvPr>
          <p:cNvCxnSpPr>
            <a:cxnSpLocks/>
            <a:stCxn id="5" idx="2"/>
            <a:endCxn id="24" idx="0"/>
          </p:cNvCxnSpPr>
          <p:nvPr/>
        </p:nvCxnSpPr>
        <p:spPr>
          <a:xfrm>
            <a:off x="8472264" y="1916832"/>
            <a:ext cx="1008112" cy="576064"/>
          </a:xfrm>
          <a:prstGeom prst="straightConnector1">
            <a:avLst/>
          </a:prstGeom>
          <a:ln>
            <a:solidFill>
              <a:schemeClr val="accent6">
                <a:lumMod val="1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4A5AAEB4-B3F0-4181-911A-5FF1B9259586}"/>
              </a:ext>
            </a:extLst>
          </p:cNvPr>
          <p:cNvSpPr/>
          <p:nvPr/>
        </p:nvSpPr>
        <p:spPr>
          <a:xfrm>
            <a:off x="7032104" y="2492896"/>
            <a:ext cx="864096" cy="288032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X1 &lt; 20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092E149C-E33E-43DE-89C9-3C3A14F9F4F8}"/>
              </a:ext>
            </a:extLst>
          </p:cNvPr>
          <p:cNvSpPr/>
          <p:nvPr/>
        </p:nvSpPr>
        <p:spPr>
          <a:xfrm>
            <a:off x="9048328" y="2492896"/>
            <a:ext cx="864096" cy="288032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X1 &lt; 20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06D7C572-F224-42A4-A27E-3650D0E25960}"/>
              </a:ext>
            </a:extLst>
          </p:cNvPr>
          <p:cNvCxnSpPr>
            <a:cxnSpLocks/>
            <a:stCxn id="5" idx="2"/>
            <a:endCxn id="19" idx="0"/>
          </p:cNvCxnSpPr>
          <p:nvPr/>
        </p:nvCxnSpPr>
        <p:spPr>
          <a:xfrm flipH="1">
            <a:off x="7464152" y="1916832"/>
            <a:ext cx="1008112" cy="576064"/>
          </a:xfrm>
          <a:prstGeom prst="straightConnector1">
            <a:avLst/>
          </a:prstGeom>
          <a:ln>
            <a:solidFill>
              <a:schemeClr val="accent6">
                <a:lumMod val="1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A0792E7-3D4F-481F-9CBB-192C0640AF85}"/>
              </a:ext>
            </a:extLst>
          </p:cNvPr>
          <p:cNvSpPr txBox="1"/>
          <p:nvPr/>
        </p:nvSpPr>
        <p:spPr>
          <a:xfrm>
            <a:off x="7464152" y="1988840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yes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5895C6D6-D31F-47CE-B353-0AE8837B9D00}"/>
              </a:ext>
            </a:extLst>
          </p:cNvPr>
          <p:cNvSpPr txBox="1"/>
          <p:nvPr/>
        </p:nvSpPr>
        <p:spPr>
          <a:xfrm>
            <a:off x="9048328" y="1988840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no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DFBE089-B537-4C7C-97E1-7AE59C77209C}"/>
              </a:ext>
            </a:extLst>
          </p:cNvPr>
          <p:cNvSpPr txBox="1"/>
          <p:nvPr/>
        </p:nvSpPr>
        <p:spPr>
          <a:xfrm>
            <a:off x="1127448" y="2780928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Class A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72A191A-0EF9-4D90-A154-57FAAB8AC97A}"/>
              </a:ext>
            </a:extLst>
          </p:cNvPr>
          <p:cNvSpPr txBox="1"/>
          <p:nvPr/>
        </p:nvSpPr>
        <p:spPr>
          <a:xfrm>
            <a:off x="2632398" y="2761878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Class B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8D6CAB0F-F6A0-444A-83D8-B6E60F22ED33}"/>
              </a:ext>
            </a:extLst>
          </p:cNvPr>
          <p:cNvSpPr txBox="1"/>
          <p:nvPr/>
        </p:nvSpPr>
        <p:spPr>
          <a:xfrm>
            <a:off x="6960096" y="2780928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Class A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E6BA1E6-40EE-4278-B18C-6202C76CCCAB}"/>
              </a:ext>
            </a:extLst>
          </p:cNvPr>
          <p:cNvSpPr txBox="1"/>
          <p:nvPr/>
        </p:nvSpPr>
        <p:spPr>
          <a:xfrm>
            <a:off x="9048328" y="2780928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Class B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62545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Decision Tree Intuition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決策過程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2BE57B16-F8EF-41E6-8116-6FBEFD88851B}"/>
              </a:ext>
            </a:extLst>
          </p:cNvPr>
          <p:cNvSpPr/>
          <p:nvPr/>
        </p:nvSpPr>
        <p:spPr>
          <a:xfrm>
            <a:off x="191344" y="116631"/>
            <a:ext cx="1224136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Decision Tree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90A838A-0EA1-4B1F-A12B-AFAA4DE9A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988840"/>
            <a:ext cx="4658375" cy="2972215"/>
          </a:xfrm>
          <a:prstGeom prst="rect">
            <a:avLst/>
          </a:prstGeom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FFDE5EF9-1801-40F5-B5FA-79D37219907D}"/>
              </a:ext>
            </a:extLst>
          </p:cNvPr>
          <p:cNvCxnSpPr/>
          <p:nvPr/>
        </p:nvCxnSpPr>
        <p:spPr>
          <a:xfrm>
            <a:off x="2135560" y="3356992"/>
            <a:ext cx="309634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5E7E4005-DA17-4096-894C-083D778C0871}"/>
              </a:ext>
            </a:extLst>
          </p:cNvPr>
          <p:cNvSpPr txBox="1"/>
          <p:nvPr/>
        </p:nvSpPr>
        <p:spPr>
          <a:xfrm>
            <a:off x="4655840" y="3068960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Split 2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7B0D81DF-14F6-4913-A72A-EDDFAA141613}"/>
              </a:ext>
            </a:extLst>
          </p:cNvPr>
          <p:cNvSpPr/>
          <p:nvPr/>
        </p:nvSpPr>
        <p:spPr>
          <a:xfrm>
            <a:off x="8040216" y="1628800"/>
            <a:ext cx="864096" cy="288032"/>
          </a:xfrm>
          <a:prstGeom prst="round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X1 &lt; 20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E7630A9C-2F92-47F9-A6A4-30AAB2A971E2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>
            <a:off x="8472264" y="1916832"/>
            <a:ext cx="1008112" cy="576064"/>
          </a:xfrm>
          <a:prstGeom prst="straightConnector1">
            <a:avLst/>
          </a:prstGeom>
          <a:ln>
            <a:solidFill>
              <a:schemeClr val="accent6">
                <a:lumMod val="1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E913027C-06BE-45E4-9CDB-E02BCB3264CE}"/>
              </a:ext>
            </a:extLst>
          </p:cNvPr>
          <p:cNvSpPr/>
          <p:nvPr/>
        </p:nvSpPr>
        <p:spPr>
          <a:xfrm>
            <a:off x="7032104" y="2492896"/>
            <a:ext cx="864096" cy="288032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X1 &lt; 20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D1ED8604-9BB2-4F80-AF14-D08E4667CCB6}"/>
              </a:ext>
            </a:extLst>
          </p:cNvPr>
          <p:cNvSpPr/>
          <p:nvPr/>
        </p:nvSpPr>
        <p:spPr>
          <a:xfrm>
            <a:off x="9048328" y="2492896"/>
            <a:ext cx="864096" cy="288032"/>
          </a:xfrm>
          <a:prstGeom prst="round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X2 &lt; 200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C20E2D88-B429-42A4-8355-05DB0CE231CE}"/>
              </a:ext>
            </a:extLst>
          </p:cNvPr>
          <p:cNvCxnSpPr>
            <a:cxnSpLocks/>
            <a:stCxn id="25" idx="2"/>
            <a:endCxn id="27" idx="0"/>
          </p:cNvCxnSpPr>
          <p:nvPr/>
        </p:nvCxnSpPr>
        <p:spPr>
          <a:xfrm flipH="1">
            <a:off x="7464152" y="1916832"/>
            <a:ext cx="1008112" cy="576064"/>
          </a:xfrm>
          <a:prstGeom prst="straightConnector1">
            <a:avLst/>
          </a:prstGeom>
          <a:ln>
            <a:solidFill>
              <a:schemeClr val="accent6">
                <a:lumMod val="1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37DEA2A8-95F2-43E1-B270-1EC8427EC387}"/>
              </a:ext>
            </a:extLst>
          </p:cNvPr>
          <p:cNvSpPr txBox="1"/>
          <p:nvPr/>
        </p:nvSpPr>
        <p:spPr>
          <a:xfrm>
            <a:off x="7464152" y="1988840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yes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F7FCEEC3-255B-4F53-8A80-C571BEDE16F7}"/>
              </a:ext>
            </a:extLst>
          </p:cNvPr>
          <p:cNvSpPr txBox="1"/>
          <p:nvPr/>
        </p:nvSpPr>
        <p:spPr>
          <a:xfrm>
            <a:off x="9048328" y="1988840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no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B223E328-DE1F-4BA8-8608-3E532978637D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9480376" y="2780928"/>
            <a:ext cx="720080" cy="576064"/>
          </a:xfrm>
          <a:prstGeom prst="straightConnector1">
            <a:avLst/>
          </a:prstGeom>
          <a:ln>
            <a:solidFill>
              <a:schemeClr val="accent6">
                <a:lumMod val="1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E7399BE5-F638-4114-84C5-5F2F7112CDC8}"/>
              </a:ext>
            </a:extLst>
          </p:cNvPr>
          <p:cNvCxnSpPr>
            <a:cxnSpLocks/>
            <a:endCxn id="36" idx="0"/>
          </p:cNvCxnSpPr>
          <p:nvPr/>
        </p:nvCxnSpPr>
        <p:spPr>
          <a:xfrm flipH="1">
            <a:off x="8904312" y="2780928"/>
            <a:ext cx="576064" cy="576064"/>
          </a:xfrm>
          <a:prstGeom prst="straightConnector1">
            <a:avLst/>
          </a:prstGeom>
          <a:ln>
            <a:solidFill>
              <a:schemeClr val="accent6">
                <a:lumMod val="1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E3E70C5-2966-4891-8D58-23736DDB3600}"/>
              </a:ext>
            </a:extLst>
          </p:cNvPr>
          <p:cNvSpPr txBox="1"/>
          <p:nvPr/>
        </p:nvSpPr>
        <p:spPr>
          <a:xfrm>
            <a:off x="8688288" y="2852936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yes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BBDAE90E-E3B3-4747-B42B-065336A17961}"/>
              </a:ext>
            </a:extLst>
          </p:cNvPr>
          <p:cNvSpPr txBox="1"/>
          <p:nvPr/>
        </p:nvSpPr>
        <p:spPr>
          <a:xfrm>
            <a:off x="9840416" y="2852936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no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0DD3EAA3-5088-4FFD-A615-4733DA678559}"/>
              </a:ext>
            </a:extLst>
          </p:cNvPr>
          <p:cNvSpPr/>
          <p:nvPr/>
        </p:nvSpPr>
        <p:spPr>
          <a:xfrm>
            <a:off x="8472264" y="3356992"/>
            <a:ext cx="864096" cy="288032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X1 &lt; 20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768CECF8-2005-4D47-825C-AE3FFCD24873}"/>
              </a:ext>
            </a:extLst>
          </p:cNvPr>
          <p:cNvSpPr/>
          <p:nvPr/>
        </p:nvSpPr>
        <p:spPr>
          <a:xfrm>
            <a:off x="9768408" y="3356992"/>
            <a:ext cx="864096" cy="288032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X1 &lt; 20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FB13FCA4-EC39-4685-89FF-A98612F2DE70}"/>
              </a:ext>
            </a:extLst>
          </p:cNvPr>
          <p:cNvSpPr txBox="1"/>
          <p:nvPr/>
        </p:nvSpPr>
        <p:spPr>
          <a:xfrm>
            <a:off x="551384" y="321297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200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D1A48D81-1D45-410B-9356-A96D016D879D}"/>
              </a:ext>
            </a:extLst>
          </p:cNvPr>
          <p:cNvSpPr txBox="1"/>
          <p:nvPr/>
        </p:nvSpPr>
        <p:spPr>
          <a:xfrm>
            <a:off x="1127448" y="2780928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Class A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2345068C-8981-4C59-B1E9-31CE15BE9BB4}"/>
              </a:ext>
            </a:extLst>
          </p:cNvPr>
          <p:cNvSpPr txBox="1"/>
          <p:nvPr/>
        </p:nvSpPr>
        <p:spPr>
          <a:xfrm>
            <a:off x="2632398" y="2761878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Class B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31ADF357-C01D-4AD2-902E-C7C570E2B938}"/>
              </a:ext>
            </a:extLst>
          </p:cNvPr>
          <p:cNvSpPr txBox="1"/>
          <p:nvPr/>
        </p:nvSpPr>
        <p:spPr>
          <a:xfrm>
            <a:off x="2639616" y="3573016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Class C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D6A57144-9818-48B8-86E4-266D18AB2379}"/>
              </a:ext>
            </a:extLst>
          </p:cNvPr>
          <p:cNvSpPr txBox="1"/>
          <p:nvPr/>
        </p:nvSpPr>
        <p:spPr>
          <a:xfrm>
            <a:off x="8400256" y="3645024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Class C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C4295746-C06C-49AD-9241-47FFFF1205F2}"/>
              </a:ext>
            </a:extLst>
          </p:cNvPr>
          <p:cNvSpPr txBox="1"/>
          <p:nvPr/>
        </p:nvSpPr>
        <p:spPr>
          <a:xfrm>
            <a:off x="9768408" y="3645024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Class B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3BCE686F-EA5C-48F4-AD72-CB1B03097BB7}"/>
              </a:ext>
            </a:extLst>
          </p:cNvPr>
          <p:cNvSpPr txBox="1"/>
          <p:nvPr/>
        </p:nvSpPr>
        <p:spPr>
          <a:xfrm>
            <a:off x="6960096" y="2780928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Class A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67323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Decision Tree Intuition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35360" y="980728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決策過程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2BE57B16-F8EF-41E6-8116-6FBEFD88851B}"/>
              </a:ext>
            </a:extLst>
          </p:cNvPr>
          <p:cNvSpPr/>
          <p:nvPr/>
        </p:nvSpPr>
        <p:spPr>
          <a:xfrm>
            <a:off x="191344" y="116631"/>
            <a:ext cx="1224136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Decision Tree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90A838A-0EA1-4B1F-A12B-AFAA4DE9A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988840"/>
            <a:ext cx="4658375" cy="2972215"/>
          </a:xfrm>
          <a:prstGeom prst="rect">
            <a:avLst/>
          </a:prstGeom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FFDE5EF9-1801-40F5-B5FA-79D37219907D}"/>
              </a:ext>
            </a:extLst>
          </p:cNvPr>
          <p:cNvCxnSpPr/>
          <p:nvPr/>
        </p:nvCxnSpPr>
        <p:spPr>
          <a:xfrm>
            <a:off x="2135560" y="3356992"/>
            <a:ext cx="309634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5E7E4005-DA17-4096-894C-083D778C0871}"/>
              </a:ext>
            </a:extLst>
          </p:cNvPr>
          <p:cNvSpPr txBox="1"/>
          <p:nvPr/>
        </p:nvSpPr>
        <p:spPr>
          <a:xfrm>
            <a:off x="4655840" y="3068960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Split 2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FB13FCA4-EC39-4685-89FF-A98612F2DE70}"/>
              </a:ext>
            </a:extLst>
          </p:cNvPr>
          <p:cNvSpPr txBox="1"/>
          <p:nvPr/>
        </p:nvSpPr>
        <p:spPr>
          <a:xfrm>
            <a:off x="551384" y="321297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200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CF16EA62-678F-48EF-A1A4-D319AE20CA73}"/>
              </a:ext>
            </a:extLst>
          </p:cNvPr>
          <p:cNvCxnSpPr>
            <a:cxnSpLocks/>
          </p:cNvCxnSpPr>
          <p:nvPr/>
        </p:nvCxnSpPr>
        <p:spPr>
          <a:xfrm>
            <a:off x="1127448" y="3068960"/>
            <a:ext cx="100811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4FC95625-D6E6-407A-AB58-89A86EE59B1C}"/>
              </a:ext>
            </a:extLst>
          </p:cNvPr>
          <p:cNvSpPr txBox="1"/>
          <p:nvPr/>
        </p:nvSpPr>
        <p:spPr>
          <a:xfrm>
            <a:off x="1055440" y="2780928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Split 3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DD926B3-AC51-46EE-ACBE-C15FBECB82EB}"/>
              </a:ext>
            </a:extLst>
          </p:cNvPr>
          <p:cNvSpPr txBox="1"/>
          <p:nvPr/>
        </p:nvSpPr>
        <p:spPr>
          <a:xfrm>
            <a:off x="551384" y="292494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250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65D451EA-B3DF-4B8B-9D2B-62E28CFE1EB6}"/>
              </a:ext>
            </a:extLst>
          </p:cNvPr>
          <p:cNvSpPr/>
          <p:nvPr/>
        </p:nvSpPr>
        <p:spPr>
          <a:xfrm>
            <a:off x="8040216" y="1628800"/>
            <a:ext cx="864096" cy="288032"/>
          </a:xfrm>
          <a:prstGeom prst="round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X1 &lt; 20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AD41C8C2-2729-48BC-86D4-6612F40CFBF8}"/>
              </a:ext>
            </a:extLst>
          </p:cNvPr>
          <p:cNvCxnSpPr>
            <a:cxnSpLocks/>
            <a:stCxn id="41" idx="2"/>
            <a:endCxn id="44" idx="0"/>
          </p:cNvCxnSpPr>
          <p:nvPr/>
        </p:nvCxnSpPr>
        <p:spPr>
          <a:xfrm>
            <a:off x="8472264" y="1916832"/>
            <a:ext cx="1008112" cy="576064"/>
          </a:xfrm>
          <a:prstGeom prst="straightConnector1">
            <a:avLst/>
          </a:prstGeom>
          <a:ln>
            <a:solidFill>
              <a:schemeClr val="accent6">
                <a:lumMod val="1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CE6AF9F8-3B39-4E85-9915-FBF921F00ABD}"/>
              </a:ext>
            </a:extLst>
          </p:cNvPr>
          <p:cNvSpPr/>
          <p:nvPr/>
        </p:nvSpPr>
        <p:spPr>
          <a:xfrm>
            <a:off x="6816080" y="2492896"/>
            <a:ext cx="864096" cy="288032"/>
          </a:xfrm>
          <a:prstGeom prst="roundRect">
            <a:avLst/>
          </a:prstGeom>
          <a:solidFill>
            <a:srgbClr val="5B9BD5"/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X1 &lt; 250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05395350-AFD3-46D6-ABF9-6A350D29D430}"/>
              </a:ext>
            </a:extLst>
          </p:cNvPr>
          <p:cNvSpPr/>
          <p:nvPr/>
        </p:nvSpPr>
        <p:spPr>
          <a:xfrm>
            <a:off x="9048328" y="2492896"/>
            <a:ext cx="864096" cy="288032"/>
          </a:xfrm>
          <a:prstGeom prst="round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X2 &lt; 200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EAC1ED67-E73B-4CB9-B13F-040D89FDCCF8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>
          <a:xfrm flipH="1">
            <a:off x="7248128" y="1916832"/>
            <a:ext cx="1224136" cy="576064"/>
          </a:xfrm>
          <a:prstGeom prst="straightConnector1">
            <a:avLst/>
          </a:prstGeom>
          <a:ln>
            <a:solidFill>
              <a:schemeClr val="accent6">
                <a:lumMod val="1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4E77E4E3-6415-412C-9301-DF19E62554C2}"/>
              </a:ext>
            </a:extLst>
          </p:cNvPr>
          <p:cNvSpPr txBox="1"/>
          <p:nvPr/>
        </p:nvSpPr>
        <p:spPr>
          <a:xfrm>
            <a:off x="7464152" y="1988840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yes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E183FFE0-DE27-4754-B681-CE9BD207EE27}"/>
              </a:ext>
            </a:extLst>
          </p:cNvPr>
          <p:cNvSpPr txBox="1"/>
          <p:nvPr/>
        </p:nvSpPr>
        <p:spPr>
          <a:xfrm>
            <a:off x="9048328" y="1988840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no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B543C40D-D0A7-4875-8305-E8150FB6B124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9480376" y="2780928"/>
            <a:ext cx="720080" cy="576064"/>
          </a:xfrm>
          <a:prstGeom prst="straightConnector1">
            <a:avLst/>
          </a:prstGeom>
          <a:ln>
            <a:solidFill>
              <a:schemeClr val="accent6">
                <a:lumMod val="1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9B0E3DB1-DE7C-43EE-937C-6862955FC6D0}"/>
              </a:ext>
            </a:extLst>
          </p:cNvPr>
          <p:cNvCxnSpPr>
            <a:cxnSpLocks/>
            <a:endCxn id="52" idx="0"/>
          </p:cNvCxnSpPr>
          <p:nvPr/>
        </p:nvCxnSpPr>
        <p:spPr>
          <a:xfrm flipH="1">
            <a:off x="8904312" y="2780928"/>
            <a:ext cx="576064" cy="576064"/>
          </a:xfrm>
          <a:prstGeom prst="straightConnector1">
            <a:avLst/>
          </a:prstGeom>
          <a:ln>
            <a:solidFill>
              <a:schemeClr val="accent6">
                <a:lumMod val="1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68E3578D-80CD-4E62-9ED5-C0A1957DC3A3}"/>
              </a:ext>
            </a:extLst>
          </p:cNvPr>
          <p:cNvSpPr txBox="1"/>
          <p:nvPr/>
        </p:nvSpPr>
        <p:spPr>
          <a:xfrm>
            <a:off x="8472264" y="2852936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yes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D021E2E8-242A-4A3C-AFC8-7F4138877CE3}"/>
              </a:ext>
            </a:extLst>
          </p:cNvPr>
          <p:cNvSpPr txBox="1"/>
          <p:nvPr/>
        </p:nvSpPr>
        <p:spPr>
          <a:xfrm>
            <a:off x="9840416" y="2852936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no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51B88411-EB36-406D-8751-AAD8636707F1}"/>
              </a:ext>
            </a:extLst>
          </p:cNvPr>
          <p:cNvSpPr/>
          <p:nvPr/>
        </p:nvSpPr>
        <p:spPr>
          <a:xfrm>
            <a:off x="8472264" y="3356992"/>
            <a:ext cx="864096" cy="288032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X1 &lt; 20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D3C060A0-CD94-41B4-A673-E0CEB9A765BF}"/>
              </a:ext>
            </a:extLst>
          </p:cNvPr>
          <p:cNvSpPr/>
          <p:nvPr/>
        </p:nvSpPr>
        <p:spPr>
          <a:xfrm>
            <a:off x="9768408" y="3356992"/>
            <a:ext cx="864096" cy="288032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X1 &lt; 20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E8594665-D701-4717-B1A6-C44478E2E6D0}"/>
              </a:ext>
            </a:extLst>
          </p:cNvPr>
          <p:cNvSpPr txBox="1"/>
          <p:nvPr/>
        </p:nvSpPr>
        <p:spPr>
          <a:xfrm>
            <a:off x="8400256" y="3645024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Class C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967515F9-7EA3-43B8-8F47-736809D2D7FF}"/>
              </a:ext>
            </a:extLst>
          </p:cNvPr>
          <p:cNvSpPr txBox="1"/>
          <p:nvPr/>
        </p:nvSpPr>
        <p:spPr>
          <a:xfrm>
            <a:off x="9768408" y="3645024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Class B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340D6FEE-5A56-4F67-8FA3-76E515CD57B2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7248128" y="2780928"/>
            <a:ext cx="720080" cy="576064"/>
          </a:xfrm>
          <a:prstGeom prst="straightConnector1">
            <a:avLst/>
          </a:prstGeom>
          <a:ln>
            <a:solidFill>
              <a:schemeClr val="accent6">
                <a:lumMod val="1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26B69D19-5635-44FF-A4EA-CF2514324061}"/>
              </a:ext>
            </a:extLst>
          </p:cNvPr>
          <p:cNvCxnSpPr>
            <a:cxnSpLocks/>
            <a:endCxn id="60" idx="0"/>
          </p:cNvCxnSpPr>
          <p:nvPr/>
        </p:nvCxnSpPr>
        <p:spPr>
          <a:xfrm flipH="1">
            <a:off x="6672064" y="2780928"/>
            <a:ext cx="576064" cy="576064"/>
          </a:xfrm>
          <a:prstGeom prst="straightConnector1">
            <a:avLst/>
          </a:prstGeom>
          <a:ln>
            <a:solidFill>
              <a:schemeClr val="accent6">
                <a:lumMod val="1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D92BFD8A-9A00-4055-B559-C7521E4805FC}"/>
              </a:ext>
            </a:extLst>
          </p:cNvPr>
          <p:cNvSpPr txBox="1"/>
          <p:nvPr/>
        </p:nvSpPr>
        <p:spPr>
          <a:xfrm>
            <a:off x="6456040" y="2852936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yes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54FE0070-A2E6-435B-A9F9-0EAF97557CF3}"/>
              </a:ext>
            </a:extLst>
          </p:cNvPr>
          <p:cNvSpPr txBox="1"/>
          <p:nvPr/>
        </p:nvSpPr>
        <p:spPr>
          <a:xfrm>
            <a:off x="7608168" y="2852936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no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809E9571-AF39-4B66-9473-4DA54C69E0CA}"/>
              </a:ext>
            </a:extLst>
          </p:cNvPr>
          <p:cNvSpPr/>
          <p:nvPr/>
        </p:nvSpPr>
        <p:spPr>
          <a:xfrm>
            <a:off x="6240016" y="3356992"/>
            <a:ext cx="864096" cy="288032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X1 &lt; 20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8E1D30C1-A1EB-4578-8F99-551C3C9D99E7}"/>
              </a:ext>
            </a:extLst>
          </p:cNvPr>
          <p:cNvSpPr/>
          <p:nvPr/>
        </p:nvSpPr>
        <p:spPr>
          <a:xfrm>
            <a:off x="7536160" y="3356992"/>
            <a:ext cx="864096" cy="288032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X1 &lt; 20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47C5A76A-252D-4EB9-9404-395FEC910092}"/>
              </a:ext>
            </a:extLst>
          </p:cNvPr>
          <p:cNvSpPr txBox="1"/>
          <p:nvPr/>
        </p:nvSpPr>
        <p:spPr>
          <a:xfrm>
            <a:off x="6168008" y="3645024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Class D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E0D1B9BE-A2DB-483A-BD1E-6437A4CAD9B1}"/>
              </a:ext>
            </a:extLst>
          </p:cNvPr>
          <p:cNvSpPr txBox="1"/>
          <p:nvPr/>
        </p:nvSpPr>
        <p:spPr>
          <a:xfrm>
            <a:off x="7536160" y="3645024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Class A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77AFC97E-A59A-48EF-B499-671C27F863F1}"/>
              </a:ext>
            </a:extLst>
          </p:cNvPr>
          <p:cNvSpPr txBox="1"/>
          <p:nvPr/>
        </p:nvSpPr>
        <p:spPr>
          <a:xfrm>
            <a:off x="1127448" y="2492896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Class A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D96DDE7F-E865-4E52-B519-EC1798F969CE}"/>
              </a:ext>
            </a:extLst>
          </p:cNvPr>
          <p:cNvSpPr txBox="1"/>
          <p:nvPr/>
        </p:nvSpPr>
        <p:spPr>
          <a:xfrm>
            <a:off x="2632398" y="2761878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Class B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3C92B733-5D91-4162-B84C-C9844EC1D0A2}"/>
              </a:ext>
            </a:extLst>
          </p:cNvPr>
          <p:cNvSpPr txBox="1"/>
          <p:nvPr/>
        </p:nvSpPr>
        <p:spPr>
          <a:xfrm>
            <a:off x="2639616" y="3573016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Class C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04DDEAA5-3203-4F13-8BF8-E062A94C52BD}"/>
              </a:ext>
            </a:extLst>
          </p:cNvPr>
          <p:cNvSpPr txBox="1"/>
          <p:nvPr/>
        </p:nvSpPr>
        <p:spPr>
          <a:xfrm>
            <a:off x="1127448" y="3429000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Class D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45310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Decision Tree Classification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決策過程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2BE57B16-F8EF-41E6-8116-6FBEFD88851B}"/>
              </a:ext>
            </a:extLst>
          </p:cNvPr>
          <p:cNvSpPr/>
          <p:nvPr/>
        </p:nvSpPr>
        <p:spPr>
          <a:xfrm>
            <a:off x="191344" y="116631"/>
            <a:ext cx="1224136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Decision Tree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90A838A-0EA1-4B1F-A12B-AFAA4DE9A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988840"/>
            <a:ext cx="4658375" cy="2972215"/>
          </a:xfrm>
          <a:prstGeom prst="rect">
            <a:avLst/>
          </a:prstGeom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FFDE5EF9-1801-40F5-B5FA-79D37219907D}"/>
              </a:ext>
            </a:extLst>
          </p:cNvPr>
          <p:cNvCxnSpPr/>
          <p:nvPr/>
        </p:nvCxnSpPr>
        <p:spPr>
          <a:xfrm>
            <a:off x="2135560" y="3356992"/>
            <a:ext cx="309634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5E7E4005-DA17-4096-894C-083D778C0871}"/>
              </a:ext>
            </a:extLst>
          </p:cNvPr>
          <p:cNvSpPr txBox="1"/>
          <p:nvPr/>
        </p:nvSpPr>
        <p:spPr>
          <a:xfrm>
            <a:off x="4655840" y="3068960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Split 2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FB13FCA4-EC39-4685-89FF-A98612F2DE70}"/>
              </a:ext>
            </a:extLst>
          </p:cNvPr>
          <p:cNvSpPr txBox="1"/>
          <p:nvPr/>
        </p:nvSpPr>
        <p:spPr>
          <a:xfrm>
            <a:off x="551384" y="321297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200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CF16EA62-678F-48EF-A1A4-D319AE20CA73}"/>
              </a:ext>
            </a:extLst>
          </p:cNvPr>
          <p:cNvCxnSpPr>
            <a:cxnSpLocks/>
          </p:cNvCxnSpPr>
          <p:nvPr/>
        </p:nvCxnSpPr>
        <p:spPr>
          <a:xfrm>
            <a:off x="1127448" y="3068960"/>
            <a:ext cx="100811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4FC95625-D6E6-407A-AB58-89A86EE59B1C}"/>
              </a:ext>
            </a:extLst>
          </p:cNvPr>
          <p:cNvSpPr txBox="1"/>
          <p:nvPr/>
        </p:nvSpPr>
        <p:spPr>
          <a:xfrm>
            <a:off x="1055440" y="2780928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Split 3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DD926B3-AC51-46EE-ACBE-C15FBECB82EB}"/>
              </a:ext>
            </a:extLst>
          </p:cNvPr>
          <p:cNvSpPr txBox="1"/>
          <p:nvPr/>
        </p:nvSpPr>
        <p:spPr>
          <a:xfrm>
            <a:off x="551384" y="292494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250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65D451EA-B3DF-4B8B-9D2B-62E28CFE1EB6}"/>
              </a:ext>
            </a:extLst>
          </p:cNvPr>
          <p:cNvSpPr/>
          <p:nvPr/>
        </p:nvSpPr>
        <p:spPr>
          <a:xfrm>
            <a:off x="8040216" y="1628800"/>
            <a:ext cx="864096" cy="288032"/>
          </a:xfrm>
          <a:prstGeom prst="round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X1 &lt; 20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AD41C8C2-2729-48BC-86D4-6612F40CFBF8}"/>
              </a:ext>
            </a:extLst>
          </p:cNvPr>
          <p:cNvCxnSpPr>
            <a:cxnSpLocks/>
            <a:stCxn id="41" idx="2"/>
            <a:endCxn id="44" idx="0"/>
          </p:cNvCxnSpPr>
          <p:nvPr/>
        </p:nvCxnSpPr>
        <p:spPr>
          <a:xfrm>
            <a:off x="8472264" y="1916832"/>
            <a:ext cx="1008112" cy="576064"/>
          </a:xfrm>
          <a:prstGeom prst="straightConnector1">
            <a:avLst/>
          </a:prstGeom>
          <a:ln>
            <a:solidFill>
              <a:schemeClr val="accent6">
                <a:lumMod val="1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CE6AF9F8-3B39-4E85-9915-FBF921F00ABD}"/>
              </a:ext>
            </a:extLst>
          </p:cNvPr>
          <p:cNvSpPr/>
          <p:nvPr/>
        </p:nvSpPr>
        <p:spPr>
          <a:xfrm>
            <a:off x="6816080" y="2492896"/>
            <a:ext cx="864096" cy="288032"/>
          </a:xfrm>
          <a:prstGeom prst="roundRect">
            <a:avLst/>
          </a:prstGeom>
          <a:solidFill>
            <a:srgbClr val="5B9BD5"/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X1 &lt; 250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05395350-AFD3-46D6-ABF9-6A350D29D430}"/>
              </a:ext>
            </a:extLst>
          </p:cNvPr>
          <p:cNvSpPr/>
          <p:nvPr/>
        </p:nvSpPr>
        <p:spPr>
          <a:xfrm>
            <a:off x="9048328" y="2492896"/>
            <a:ext cx="864096" cy="288032"/>
          </a:xfrm>
          <a:prstGeom prst="round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X2 &lt; 200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EAC1ED67-E73B-4CB9-B13F-040D89FDCCF8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>
          <a:xfrm flipH="1">
            <a:off x="7248128" y="1916832"/>
            <a:ext cx="1224136" cy="576064"/>
          </a:xfrm>
          <a:prstGeom prst="straightConnector1">
            <a:avLst/>
          </a:prstGeom>
          <a:ln>
            <a:solidFill>
              <a:schemeClr val="accent6">
                <a:lumMod val="1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4E77E4E3-6415-412C-9301-DF19E62554C2}"/>
              </a:ext>
            </a:extLst>
          </p:cNvPr>
          <p:cNvSpPr txBox="1"/>
          <p:nvPr/>
        </p:nvSpPr>
        <p:spPr>
          <a:xfrm>
            <a:off x="7464152" y="1988840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yes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E183FFE0-DE27-4754-B681-CE9BD207EE27}"/>
              </a:ext>
            </a:extLst>
          </p:cNvPr>
          <p:cNvSpPr txBox="1"/>
          <p:nvPr/>
        </p:nvSpPr>
        <p:spPr>
          <a:xfrm>
            <a:off x="9048328" y="1988840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no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B543C40D-D0A7-4875-8305-E8150FB6B124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9480376" y="2780928"/>
            <a:ext cx="720080" cy="576064"/>
          </a:xfrm>
          <a:prstGeom prst="straightConnector1">
            <a:avLst/>
          </a:prstGeom>
          <a:ln>
            <a:solidFill>
              <a:schemeClr val="accent6">
                <a:lumMod val="1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9B0E3DB1-DE7C-43EE-937C-6862955FC6D0}"/>
              </a:ext>
            </a:extLst>
          </p:cNvPr>
          <p:cNvCxnSpPr>
            <a:cxnSpLocks/>
            <a:endCxn id="52" idx="0"/>
          </p:cNvCxnSpPr>
          <p:nvPr/>
        </p:nvCxnSpPr>
        <p:spPr>
          <a:xfrm flipH="1">
            <a:off x="8904312" y="2780928"/>
            <a:ext cx="576064" cy="576064"/>
          </a:xfrm>
          <a:prstGeom prst="straightConnector1">
            <a:avLst/>
          </a:prstGeom>
          <a:ln>
            <a:solidFill>
              <a:schemeClr val="accent6">
                <a:lumMod val="1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68E3578D-80CD-4E62-9ED5-C0A1957DC3A3}"/>
              </a:ext>
            </a:extLst>
          </p:cNvPr>
          <p:cNvSpPr txBox="1"/>
          <p:nvPr/>
        </p:nvSpPr>
        <p:spPr>
          <a:xfrm>
            <a:off x="8472264" y="2852936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yes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D021E2E8-242A-4A3C-AFC8-7F4138877CE3}"/>
              </a:ext>
            </a:extLst>
          </p:cNvPr>
          <p:cNvSpPr txBox="1"/>
          <p:nvPr/>
        </p:nvSpPr>
        <p:spPr>
          <a:xfrm>
            <a:off x="9840416" y="2852936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no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51B88411-EB36-406D-8751-AAD8636707F1}"/>
              </a:ext>
            </a:extLst>
          </p:cNvPr>
          <p:cNvSpPr/>
          <p:nvPr/>
        </p:nvSpPr>
        <p:spPr>
          <a:xfrm>
            <a:off x="8472264" y="3356992"/>
            <a:ext cx="864096" cy="288032"/>
          </a:xfrm>
          <a:prstGeom prst="roundRect">
            <a:avLst/>
          </a:prstGeom>
          <a:solidFill>
            <a:srgbClr val="5B9BD5"/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X1 &lt; 40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D3C060A0-CD94-41B4-A673-E0CEB9A765BF}"/>
              </a:ext>
            </a:extLst>
          </p:cNvPr>
          <p:cNvSpPr/>
          <p:nvPr/>
        </p:nvSpPr>
        <p:spPr>
          <a:xfrm>
            <a:off x="9768408" y="3356992"/>
            <a:ext cx="864096" cy="288032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X1 &lt; 20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967515F9-7EA3-43B8-8F47-736809D2D7FF}"/>
              </a:ext>
            </a:extLst>
          </p:cNvPr>
          <p:cNvSpPr txBox="1"/>
          <p:nvPr/>
        </p:nvSpPr>
        <p:spPr>
          <a:xfrm>
            <a:off x="9768408" y="3645024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Class B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340D6FEE-5A56-4F67-8FA3-76E515CD57B2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7248128" y="2780928"/>
            <a:ext cx="720080" cy="576064"/>
          </a:xfrm>
          <a:prstGeom prst="straightConnector1">
            <a:avLst/>
          </a:prstGeom>
          <a:ln>
            <a:solidFill>
              <a:schemeClr val="accent6">
                <a:lumMod val="1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26B69D19-5635-44FF-A4EA-CF2514324061}"/>
              </a:ext>
            </a:extLst>
          </p:cNvPr>
          <p:cNvCxnSpPr>
            <a:cxnSpLocks/>
            <a:endCxn id="60" idx="0"/>
          </p:cNvCxnSpPr>
          <p:nvPr/>
        </p:nvCxnSpPr>
        <p:spPr>
          <a:xfrm flipH="1">
            <a:off x="6672064" y="2780928"/>
            <a:ext cx="576064" cy="576064"/>
          </a:xfrm>
          <a:prstGeom prst="straightConnector1">
            <a:avLst/>
          </a:prstGeom>
          <a:ln>
            <a:solidFill>
              <a:schemeClr val="accent6">
                <a:lumMod val="1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D92BFD8A-9A00-4055-B559-C7521E4805FC}"/>
              </a:ext>
            </a:extLst>
          </p:cNvPr>
          <p:cNvSpPr txBox="1"/>
          <p:nvPr/>
        </p:nvSpPr>
        <p:spPr>
          <a:xfrm>
            <a:off x="6456040" y="2852936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yes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54FE0070-A2E6-435B-A9F9-0EAF97557CF3}"/>
              </a:ext>
            </a:extLst>
          </p:cNvPr>
          <p:cNvSpPr txBox="1"/>
          <p:nvPr/>
        </p:nvSpPr>
        <p:spPr>
          <a:xfrm>
            <a:off x="7608168" y="2852936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no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809E9571-AF39-4B66-9473-4DA54C69E0CA}"/>
              </a:ext>
            </a:extLst>
          </p:cNvPr>
          <p:cNvSpPr/>
          <p:nvPr/>
        </p:nvSpPr>
        <p:spPr>
          <a:xfrm>
            <a:off x="6240016" y="3356992"/>
            <a:ext cx="864096" cy="288032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X1 &lt; 20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8E1D30C1-A1EB-4578-8F99-551C3C9D99E7}"/>
              </a:ext>
            </a:extLst>
          </p:cNvPr>
          <p:cNvSpPr/>
          <p:nvPr/>
        </p:nvSpPr>
        <p:spPr>
          <a:xfrm>
            <a:off x="7536160" y="3356992"/>
            <a:ext cx="864096" cy="288032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X1 &lt; 20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47C5A76A-252D-4EB9-9404-395FEC910092}"/>
              </a:ext>
            </a:extLst>
          </p:cNvPr>
          <p:cNvSpPr txBox="1"/>
          <p:nvPr/>
        </p:nvSpPr>
        <p:spPr>
          <a:xfrm>
            <a:off x="6168008" y="3645024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Class D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E0D1B9BE-A2DB-483A-BD1E-6437A4CAD9B1}"/>
              </a:ext>
            </a:extLst>
          </p:cNvPr>
          <p:cNvSpPr txBox="1"/>
          <p:nvPr/>
        </p:nvSpPr>
        <p:spPr>
          <a:xfrm>
            <a:off x="7536160" y="3645024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Class A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77AFC97E-A59A-48EF-B499-671C27F863F1}"/>
              </a:ext>
            </a:extLst>
          </p:cNvPr>
          <p:cNvSpPr txBox="1"/>
          <p:nvPr/>
        </p:nvSpPr>
        <p:spPr>
          <a:xfrm>
            <a:off x="1127448" y="2492896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Class A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D96DDE7F-E865-4E52-B519-EC1798F969CE}"/>
              </a:ext>
            </a:extLst>
          </p:cNvPr>
          <p:cNvSpPr txBox="1"/>
          <p:nvPr/>
        </p:nvSpPr>
        <p:spPr>
          <a:xfrm>
            <a:off x="2632398" y="2761878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Class B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3C92B733-5D91-4162-B84C-C9844EC1D0A2}"/>
              </a:ext>
            </a:extLst>
          </p:cNvPr>
          <p:cNvSpPr txBox="1"/>
          <p:nvPr/>
        </p:nvSpPr>
        <p:spPr>
          <a:xfrm>
            <a:off x="2207568" y="3573016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Class C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04DDEAA5-3203-4F13-8BF8-E062A94C52BD}"/>
              </a:ext>
            </a:extLst>
          </p:cNvPr>
          <p:cNvSpPr txBox="1"/>
          <p:nvPr/>
        </p:nvSpPr>
        <p:spPr>
          <a:xfrm>
            <a:off x="1127448" y="3429000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Class D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0D90D64F-68E0-4757-9ED6-05BAAE0CDF77}"/>
              </a:ext>
            </a:extLst>
          </p:cNvPr>
          <p:cNvCxnSpPr>
            <a:cxnSpLocks/>
          </p:cNvCxnSpPr>
          <p:nvPr/>
        </p:nvCxnSpPr>
        <p:spPr>
          <a:xfrm>
            <a:off x="3143672" y="3356992"/>
            <a:ext cx="0" cy="122413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7AA33693-67E6-4F2D-A443-24D0C19A1416}"/>
              </a:ext>
            </a:extLst>
          </p:cNvPr>
          <p:cNvSpPr txBox="1"/>
          <p:nvPr/>
        </p:nvSpPr>
        <p:spPr>
          <a:xfrm>
            <a:off x="2567608" y="4293096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Split 4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64DB3E08-7651-4C94-BA7C-047AE8726939}"/>
              </a:ext>
            </a:extLst>
          </p:cNvPr>
          <p:cNvSpPr txBox="1"/>
          <p:nvPr/>
        </p:nvSpPr>
        <p:spPr>
          <a:xfrm>
            <a:off x="2927648" y="4581128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40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47A42579-A6AD-46FC-9EB6-9847EEB18A5C}"/>
              </a:ext>
            </a:extLst>
          </p:cNvPr>
          <p:cNvCxnSpPr>
            <a:cxnSpLocks/>
            <a:stCxn id="52" idx="2"/>
            <a:endCxn id="85" idx="0"/>
          </p:cNvCxnSpPr>
          <p:nvPr/>
        </p:nvCxnSpPr>
        <p:spPr>
          <a:xfrm>
            <a:off x="8904312" y="3645024"/>
            <a:ext cx="720080" cy="936104"/>
          </a:xfrm>
          <a:prstGeom prst="straightConnector1">
            <a:avLst/>
          </a:prstGeom>
          <a:ln>
            <a:solidFill>
              <a:schemeClr val="accent6">
                <a:lumMod val="1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CC9A9F8C-375A-450C-ACBB-CC286C32F46A}"/>
              </a:ext>
            </a:extLst>
          </p:cNvPr>
          <p:cNvCxnSpPr>
            <a:cxnSpLocks/>
            <a:stCxn id="52" idx="2"/>
            <a:endCxn id="84" idx="0"/>
          </p:cNvCxnSpPr>
          <p:nvPr/>
        </p:nvCxnSpPr>
        <p:spPr>
          <a:xfrm flipH="1">
            <a:off x="8328248" y="3645024"/>
            <a:ext cx="576064" cy="936104"/>
          </a:xfrm>
          <a:prstGeom prst="straightConnector1">
            <a:avLst/>
          </a:prstGeom>
          <a:ln>
            <a:solidFill>
              <a:schemeClr val="accent6">
                <a:lumMod val="1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6DBFBE3E-49A6-4F7E-AAE4-3A4B485FD7BB}"/>
              </a:ext>
            </a:extLst>
          </p:cNvPr>
          <p:cNvSpPr txBox="1"/>
          <p:nvPr/>
        </p:nvSpPr>
        <p:spPr>
          <a:xfrm>
            <a:off x="7968208" y="4221088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yes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CB5AEEA1-34CA-45C6-B994-D25B74AD9937}"/>
              </a:ext>
            </a:extLst>
          </p:cNvPr>
          <p:cNvSpPr txBox="1"/>
          <p:nvPr/>
        </p:nvSpPr>
        <p:spPr>
          <a:xfrm>
            <a:off x="9480376" y="4221088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no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4" name="矩形: 圓角 83">
            <a:extLst>
              <a:ext uri="{FF2B5EF4-FFF2-40B4-BE49-F238E27FC236}">
                <a16:creationId xmlns:a16="http://schemas.microsoft.com/office/drawing/2014/main" id="{22C73EB5-7554-49B8-9326-0A2D8F460A2C}"/>
              </a:ext>
            </a:extLst>
          </p:cNvPr>
          <p:cNvSpPr/>
          <p:nvPr/>
        </p:nvSpPr>
        <p:spPr>
          <a:xfrm>
            <a:off x="7896200" y="4581128"/>
            <a:ext cx="864096" cy="288032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X1 &lt; 20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5" name="矩形: 圓角 84">
            <a:extLst>
              <a:ext uri="{FF2B5EF4-FFF2-40B4-BE49-F238E27FC236}">
                <a16:creationId xmlns:a16="http://schemas.microsoft.com/office/drawing/2014/main" id="{1717B847-1EA7-42B0-8344-64F5203BCA56}"/>
              </a:ext>
            </a:extLst>
          </p:cNvPr>
          <p:cNvSpPr/>
          <p:nvPr/>
        </p:nvSpPr>
        <p:spPr>
          <a:xfrm>
            <a:off x="9192344" y="4581128"/>
            <a:ext cx="864096" cy="288032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X1 &lt; 20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B639D08E-2759-46D4-ADA5-D6FA6B3C28FB}"/>
              </a:ext>
            </a:extLst>
          </p:cNvPr>
          <p:cNvSpPr txBox="1"/>
          <p:nvPr/>
        </p:nvSpPr>
        <p:spPr>
          <a:xfrm>
            <a:off x="7824192" y="4869160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Class C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EB7B0FB8-7CB7-4F93-8C67-A4B7D6C6CEDC}"/>
              </a:ext>
            </a:extLst>
          </p:cNvPr>
          <p:cNvSpPr txBox="1"/>
          <p:nvPr/>
        </p:nvSpPr>
        <p:spPr>
          <a:xfrm>
            <a:off x="9192344" y="4869160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Class E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79BDA28A-76D8-42E9-B023-0BD4CDC26434}"/>
              </a:ext>
            </a:extLst>
          </p:cNvPr>
          <p:cNvSpPr txBox="1"/>
          <p:nvPr/>
        </p:nvSpPr>
        <p:spPr>
          <a:xfrm>
            <a:off x="3287688" y="3573016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Class E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15174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Decision Tree Regression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決策過程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2BE57B16-F8EF-41E6-8116-6FBEFD88851B}"/>
              </a:ext>
            </a:extLst>
          </p:cNvPr>
          <p:cNvSpPr/>
          <p:nvPr/>
        </p:nvSpPr>
        <p:spPr>
          <a:xfrm>
            <a:off x="191344" y="116631"/>
            <a:ext cx="1224136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Decision Tree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90A838A-0EA1-4B1F-A12B-AFAA4DE9A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988840"/>
            <a:ext cx="4658375" cy="2972215"/>
          </a:xfrm>
          <a:prstGeom prst="rect">
            <a:avLst/>
          </a:prstGeom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FFDE5EF9-1801-40F5-B5FA-79D37219907D}"/>
              </a:ext>
            </a:extLst>
          </p:cNvPr>
          <p:cNvCxnSpPr/>
          <p:nvPr/>
        </p:nvCxnSpPr>
        <p:spPr>
          <a:xfrm>
            <a:off x="2135560" y="3356992"/>
            <a:ext cx="309634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5E7E4005-DA17-4096-894C-083D778C0871}"/>
              </a:ext>
            </a:extLst>
          </p:cNvPr>
          <p:cNvSpPr txBox="1"/>
          <p:nvPr/>
        </p:nvSpPr>
        <p:spPr>
          <a:xfrm>
            <a:off x="4655840" y="3068960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Split 2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FB13FCA4-EC39-4685-89FF-A98612F2DE70}"/>
              </a:ext>
            </a:extLst>
          </p:cNvPr>
          <p:cNvSpPr txBox="1"/>
          <p:nvPr/>
        </p:nvSpPr>
        <p:spPr>
          <a:xfrm>
            <a:off x="551384" y="321297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200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CF16EA62-678F-48EF-A1A4-D319AE20CA73}"/>
              </a:ext>
            </a:extLst>
          </p:cNvPr>
          <p:cNvCxnSpPr>
            <a:cxnSpLocks/>
          </p:cNvCxnSpPr>
          <p:nvPr/>
        </p:nvCxnSpPr>
        <p:spPr>
          <a:xfrm>
            <a:off x="1127448" y="3068960"/>
            <a:ext cx="100811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4FC95625-D6E6-407A-AB58-89A86EE59B1C}"/>
              </a:ext>
            </a:extLst>
          </p:cNvPr>
          <p:cNvSpPr txBox="1"/>
          <p:nvPr/>
        </p:nvSpPr>
        <p:spPr>
          <a:xfrm>
            <a:off x="1055440" y="2780928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Split 3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DD926B3-AC51-46EE-ACBE-C15FBECB82EB}"/>
              </a:ext>
            </a:extLst>
          </p:cNvPr>
          <p:cNvSpPr txBox="1"/>
          <p:nvPr/>
        </p:nvSpPr>
        <p:spPr>
          <a:xfrm>
            <a:off x="551384" y="292494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250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65D451EA-B3DF-4B8B-9D2B-62E28CFE1EB6}"/>
              </a:ext>
            </a:extLst>
          </p:cNvPr>
          <p:cNvSpPr/>
          <p:nvPr/>
        </p:nvSpPr>
        <p:spPr>
          <a:xfrm>
            <a:off x="8040216" y="1628800"/>
            <a:ext cx="864096" cy="288032"/>
          </a:xfrm>
          <a:prstGeom prst="round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X1 &lt; 20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AD41C8C2-2729-48BC-86D4-6612F40CFBF8}"/>
              </a:ext>
            </a:extLst>
          </p:cNvPr>
          <p:cNvCxnSpPr>
            <a:cxnSpLocks/>
            <a:stCxn id="41" idx="2"/>
            <a:endCxn id="44" idx="0"/>
          </p:cNvCxnSpPr>
          <p:nvPr/>
        </p:nvCxnSpPr>
        <p:spPr>
          <a:xfrm>
            <a:off x="8472264" y="1916832"/>
            <a:ext cx="1008112" cy="576064"/>
          </a:xfrm>
          <a:prstGeom prst="straightConnector1">
            <a:avLst/>
          </a:prstGeom>
          <a:ln>
            <a:solidFill>
              <a:schemeClr val="accent6">
                <a:lumMod val="1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CE6AF9F8-3B39-4E85-9915-FBF921F00ABD}"/>
              </a:ext>
            </a:extLst>
          </p:cNvPr>
          <p:cNvSpPr/>
          <p:nvPr/>
        </p:nvSpPr>
        <p:spPr>
          <a:xfrm>
            <a:off x="6816080" y="2492896"/>
            <a:ext cx="864096" cy="288032"/>
          </a:xfrm>
          <a:prstGeom prst="roundRect">
            <a:avLst/>
          </a:prstGeom>
          <a:solidFill>
            <a:srgbClr val="5B9BD5"/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X1 &lt; 250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05395350-AFD3-46D6-ABF9-6A350D29D430}"/>
              </a:ext>
            </a:extLst>
          </p:cNvPr>
          <p:cNvSpPr/>
          <p:nvPr/>
        </p:nvSpPr>
        <p:spPr>
          <a:xfrm>
            <a:off x="9048328" y="2492896"/>
            <a:ext cx="864096" cy="288032"/>
          </a:xfrm>
          <a:prstGeom prst="round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X2 &lt; 200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EAC1ED67-E73B-4CB9-B13F-040D89FDCCF8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>
          <a:xfrm flipH="1">
            <a:off x="7248128" y="1916832"/>
            <a:ext cx="1224136" cy="576064"/>
          </a:xfrm>
          <a:prstGeom prst="straightConnector1">
            <a:avLst/>
          </a:prstGeom>
          <a:ln>
            <a:solidFill>
              <a:schemeClr val="accent6">
                <a:lumMod val="1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4E77E4E3-6415-412C-9301-DF19E62554C2}"/>
              </a:ext>
            </a:extLst>
          </p:cNvPr>
          <p:cNvSpPr txBox="1"/>
          <p:nvPr/>
        </p:nvSpPr>
        <p:spPr>
          <a:xfrm>
            <a:off x="7464152" y="1988840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yes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E183FFE0-DE27-4754-B681-CE9BD207EE27}"/>
              </a:ext>
            </a:extLst>
          </p:cNvPr>
          <p:cNvSpPr txBox="1"/>
          <p:nvPr/>
        </p:nvSpPr>
        <p:spPr>
          <a:xfrm>
            <a:off x="9048328" y="1988840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no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B543C40D-D0A7-4875-8305-E8150FB6B124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9480376" y="2780928"/>
            <a:ext cx="720080" cy="576064"/>
          </a:xfrm>
          <a:prstGeom prst="straightConnector1">
            <a:avLst/>
          </a:prstGeom>
          <a:ln>
            <a:solidFill>
              <a:schemeClr val="accent6">
                <a:lumMod val="1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9B0E3DB1-DE7C-43EE-937C-6862955FC6D0}"/>
              </a:ext>
            </a:extLst>
          </p:cNvPr>
          <p:cNvCxnSpPr>
            <a:cxnSpLocks/>
            <a:endCxn id="52" idx="0"/>
          </p:cNvCxnSpPr>
          <p:nvPr/>
        </p:nvCxnSpPr>
        <p:spPr>
          <a:xfrm flipH="1">
            <a:off x="8904312" y="2780928"/>
            <a:ext cx="576064" cy="576064"/>
          </a:xfrm>
          <a:prstGeom prst="straightConnector1">
            <a:avLst/>
          </a:prstGeom>
          <a:ln>
            <a:solidFill>
              <a:schemeClr val="accent6">
                <a:lumMod val="1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68E3578D-80CD-4E62-9ED5-C0A1957DC3A3}"/>
              </a:ext>
            </a:extLst>
          </p:cNvPr>
          <p:cNvSpPr txBox="1"/>
          <p:nvPr/>
        </p:nvSpPr>
        <p:spPr>
          <a:xfrm>
            <a:off x="8472264" y="2852936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yes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D021E2E8-242A-4A3C-AFC8-7F4138877CE3}"/>
              </a:ext>
            </a:extLst>
          </p:cNvPr>
          <p:cNvSpPr txBox="1"/>
          <p:nvPr/>
        </p:nvSpPr>
        <p:spPr>
          <a:xfrm>
            <a:off x="9840416" y="2852936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no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51B88411-EB36-406D-8751-AAD8636707F1}"/>
              </a:ext>
            </a:extLst>
          </p:cNvPr>
          <p:cNvSpPr/>
          <p:nvPr/>
        </p:nvSpPr>
        <p:spPr>
          <a:xfrm>
            <a:off x="8472264" y="3356992"/>
            <a:ext cx="864096" cy="288032"/>
          </a:xfrm>
          <a:prstGeom prst="roundRect">
            <a:avLst/>
          </a:prstGeom>
          <a:solidFill>
            <a:srgbClr val="5B9BD5"/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X1 &lt; 40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D3C060A0-CD94-41B4-A673-E0CEB9A765BF}"/>
              </a:ext>
            </a:extLst>
          </p:cNvPr>
          <p:cNvSpPr/>
          <p:nvPr/>
        </p:nvSpPr>
        <p:spPr>
          <a:xfrm>
            <a:off x="9768408" y="3356992"/>
            <a:ext cx="864096" cy="288032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X1 &lt; 20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967515F9-7EA3-43B8-8F47-736809D2D7FF}"/>
              </a:ext>
            </a:extLst>
          </p:cNvPr>
          <p:cNvSpPr txBox="1"/>
          <p:nvPr/>
        </p:nvSpPr>
        <p:spPr>
          <a:xfrm>
            <a:off x="9912424" y="3645024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600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340D6FEE-5A56-4F67-8FA3-76E515CD57B2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7248128" y="2780928"/>
            <a:ext cx="720080" cy="576064"/>
          </a:xfrm>
          <a:prstGeom prst="straightConnector1">
            <a:avLst/>
          </a:prstGeom>
          <a:ln>
            <a:solidFill>
              <a:schemeClr val="accent6">
                <a:lumMod val="1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26B69D19-5635-44FF-A4EA-CF2514324061}"/>
              </a:ext>
            </a:extLst>
          </p:cNvPr>
          <p:cNvCxnSpPr>
            <a:cxnSpLocks/>
            <a:endCxn id="60" idx="0"/>
          </p:cNvCxnSpPr>
          <p:nvPr/>
        </p:nvCxnSpPr>
        <p:spPr>
          <a:xfrm flipH="1">
            <a:off x="6672064" y="2780928"/>
            <a:ext cx="576064" cy="576064"/>
          </a:xfrm>
          <a:prstGeom prst="straightConnector1">
            <a:avLst/>
          </a:prstGeom>
          <a:ln>
            <a:solidFill>
              <a:schemeClr val="accent6">
                <a:lumMod val="1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D92BFD8A-9A00-4055-B559-C7521E4805FC}"/>
              </a:ext>
            </a:extLst>
          </p:cNvPr>
          <p:cNvSpPr txBox="1"/>
          <p:nvPr/>
        </p:nvSpPr>
        <p:spPr>
          <a:xfrm>
            <a:off x="6456040" y="2852936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yes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54FE0070-A2E6-435B-A9F9-0EAF97557CF3}"/>
              </a:ext>
            </a:extLst>
          </p:cNvPr>
          <p:cNvSpPr txBox="1"/>
          <p:nvPr/>
        </p:nvSpPr>
        <p:spPr>
          <a:xfrm>
            <a:off x="7608168" y="2852936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no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809E9571-AF39-4B66-9473-4DA54C69E0CA}"/>
              </a:ext>
            </a:extLst>
          </p:cNvPr>
          <p:cNvSpPr/>
          <p:nvPr/>
        </p:nvSpPr>
        <p:spPr>
          <a:xfrm>
            <a:off x="6240016" y="3356992"/>
            <a:ext cx="864096" cy="288032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X1 &lt; 20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8E1D30C1-A1EB-4578-8F99-551C3C9D99E7}"/>
              </a:ext>
            </a:extLst>
          </p:cNvPr>
          <p:cNvSpPr/>
          <p:nvPr/>
        </p:nvSpPr>
        <p:spPr>
          <a:xfrm>
            <a:off x="7536160" y="3356992"/>
            <a:ext cx="864096" cy="288032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X1 &lt; 20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47C5A76A-252D-4EB9-9404-395FEC910092}"/>
              </a:ext>
            </a:extLst>
          </p:cNvPr>
          <p:cNvSpPr txBox="1"/>
          <p:nvPr/>
        </p:nvSpPr>
        <p:spPr>
          <a:xfrm>
            <a:off x="6240016" y="36450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1000.4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E0D1B9BE-A2DB-483A-BD1E-6437A4CAD9B1}"/>
              </a:ext>
            </a:extLst>
          </p:cNvPr>
          <p:cNvSpPr txBox="1"/>
          <p:nvPr/>
        </p:nvSpPr>
        <p:spPr>
          <a:xfrm>
            <a:off x="7680176" y="364502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74.2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77AFC97E-A59A-48EF-B499-671C27F863F1}"/>
              </a:ext>
            </a:extLst>
          </p:cNvPr>
          <p:cNvSpPr txBox="1"/>
          <p:nvPr/>
        </p:nvSpPr>
        <p:spPr>
          <a:xfrm>
            <a:off x="1127448" y="249289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3E9751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74.2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3E9751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D96DDE7F-E865-4E52-B519-EC1798F969CE}"/>
              </a:ext>
            </a:extLst>
          </p:cNvPr>
          <p:cNvSpPr txBox="1"/>
          <p:nvPr/>
        </p:nvSpPr>
        <p:spPr>
          <a:xfrm>
            <a:off x="2632398" y="276187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3E9751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600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3E9751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3C92B733-5D91-4162-B84C-C9844EC1D0A2}"/>
              </a:ext>
            </a:extLst>
          </p:cNvPr>
          <p:cNvSpPr txBox="1"/>
          <p:nvPr/>
        </p:nvSpPr>
        <p:spPr>
          <a:xfrm>
            <a:off x="2279576" y="3573016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3E9751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-352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3E9751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04DDEAA5-3203-4F13-8BF8-E062A94C52BD}"/>
              </a:ext>
            </a:extLst>
          </p:cNvPr>
          <p:cNvSpPr txBox="1"/>
          <p:nvPr/>
        </p:nvSpPr>
        <p:spPr>
          <a:xfrm>
            <a:off x="1127448" y="34290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3E9751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1000.4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3E9751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0D90D64F-68E0-4757-9ED6-05BAAE0CDF77}"/>
              </a:ext>
            </a:extLst>
          </p:cNvPr>
          <p:cNvCxnSpPr>
            <a:cxnSpLocks/>
          </p:cNvCxnSpPr>
          <p:nvPr/>
        </p:nvCxnSpPr>
        <p:spPr>
          <a:xfrm>
            <a:off x="3143672" y="3356992"/>
            <a:ext cx="0" cy="122413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7AA33693-67E6-4F2D-A443-24D0C19A1416}"/>
              </a:ext>
            </a:extLst>
          </p:cNvPr>
          <p:cNvSpPr txBox="1"/>
          <p:nvPr/>
        </p:nvSpPr>
        <p:spPr>
          <a:xfrm>
            <a:off x="2567608" y="4293096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Split 4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64DB3E08-7651-4C94-BA7C-047AE8726939}"/>
              </a:ext>
            </a:extLst>
          </p:cNvPr>
          <p:cNvSpPr txBox="1"/>
          <p:nvPr/>
        </p:nvSpPr>
        <p:spPr>
          <a:xfrm>
            <a:off x="2927648" y="4581128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40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47A42579-A6AD-46FC-9EB6-9847EEB18A5C}"/>
              </a:ext>
            </a:extLst>
          </p:cNvPr>
          <p:cNvCxnSpPr>
            <a:cxnSpLocks/>
            <a:stCxn id="52" idx="2"/>
            <a:endCxn id="85" idx="0"/>
          </p:cNvCxnSpPr>
          <p:nvPr/>
        </p:nvCxnSpPr>
        <p:spPr>
          <a:xfrm>
            <a:off x="8904312" y="3645024"/>
            <a:ext cx="720080" cy="936104"/>
          </a:xfrm>
          <a:prstGeom prst="straightConnector1">
            <a:avLst/>
          </a:prstGeom>
          <a:ln>
            <a:solidFill>
              <a:schemeClr val="accent6">
                <a:lumMod val="1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CC9A9F8C-375A-450C-ACBB-CC286C32F46A}"/>
              </a:ext>
            </a:extLst>
          </p:cNvPr>
          <p:cNvCxnSpPr>
            <a:cxnSpLocks/>
            <a:stCxn id="52" idx="2"/>
            <a:endCxn id="84" idx="0"/>
          </p:cNvCxnSpPr>
          <p:nvPr/>
        </p:nvCxnSpPr>
        <p:spPr>
          <a:xfrm flipH="1">
            <a:off x="8328248" y="3645024"/>
            <a:ext cx="576064" cy="936104"/>
          </a:xfrm>
          <a:prstGeom prst="straightConnector1">
            <a:avLst/>
          </a:prstGeom>
          <a:ln>
            <a:solidFill>
              <a:schemeClr val="accent6">
                <a:lumMod val="1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6DBFBE3E-49A6-4F7E-AAE4-3A4B485FD7BB}"/>
              </a:ext>
            </a:extLst>
          </p:cNvPr>
          <p:cNvSpPr txBox="1"/>
          <p:nvPr/>
        </p:nvSpPr>
        <p:spPr>
          <a:xfrm>
            <a:off x="7968208" y="4221088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yes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CB5AEEA1-34CA-45C6-B994-D25B74AD9937}"/>
              </a:ext>
            </a:extLst>
          </p:cNvPr>
          <p:cNvSpPr txBox="1"/>
          <p:nvPr/>
        </p:nvSpPr>
        <p:spPr>
          <a:xfrm>
            <a:off x="9480376" y="4221088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no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4" name="矩形: 圓角 83">
            <a:extLst>
              <a:ext uri="{FF2B5EF4-FFF2-40B4-BE49-F238E27FC236}">
                <a16:creationId xmlns:a16="http://schemas.microsoft.com/office/drawing/2014/main" id="{22C73EB5-7554-49B8-9326-0A2D8F460A2C}"/>
              </a:ext>
            </a:extLst>
          </p:cNvPr>
          <p:cNvSpPr/>
          <p:nvPr/>
        </p:nvSpPr>
        <p:spPr>
          <a:xfrm>
            <a:off x="7896200" y="4581128"/>
            <a:ext cx="864096" cy="288032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X1 &lt; 20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5" name="矩形: 圓角 84">
            <a:extLst>
              <a:ext uri="{FF2B5EF4-FFF2-40B4-BE49-F238E27FC236}">
                <a16:creationId xmlns:a16="http://schemas.microsoft.com/office/drawing/2014/main" id="{1717B847-1EA7-42B0-8344-64F5203BCA56}"/>
              </a:ext>
            </a:extLst>
          </p:cNvPr>
          <p:cNvSpPr/>
          <p:nvPr/>
        </p:nvSpPr>
        <p:spPr>
          <a:xfrm>
            <a:off x="9192344" y="4581128"/>
            <a:ext cx="864096" cy="288032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X1 &lt; 20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B639D08E-2759-46D4-ADA5-D6FA6B3C28FB}"/>
              </a:ext>
            </a:extLst>
          </p:cNvPr>
          <p:cNvSpPr txBox="1"/>
          <p:nvPr/>
        </p:nvSpPr>
        <p:spPr>
          <a:xfrm>
            <a:off x="7968208" y="48691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-352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EB7B0FB8-7CB7-4F93-8C67-A4B7D6C6CEDC}"/>
              </a:ext>
            </a:extLst>
          </p:cNvPr>
          <p:cNvSpPr txBox="1"/>
          <p:nvPr/>
        </p:nvSpPr>
        <p:spPr>
          <a:xfrm>
            <a:off x="9408368" y="4869160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0.2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79BDA28A-76D8-42E9-B023-0BD4CDC26434}"/>
              </a:ext>
            </a:extLst>
          </p:cNvPr>
          <p:cNvSpPr txBox="1"/>
          <p:nvPr/>
        </p:nvSpPr>
        <p:spPr>
          <a:xfrm>
            <a:off x="3287688" y="357301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3E9751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0.2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3E9751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52645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Decision Tree Regression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2BE57B16-F8EF-41E6-8116-6FBEFD88851B}"/>
              </a:ext>
            </a:extLst>
          </p:cNvPr>
          <p:cNvSpPr/>
          <p:nvPr/>
        </p:nvSpPr>
        <p:spPr>
          <a:xfrm>
            <a:off x="191344" y="116631"/>
            <a:ext cx="1224136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Decision Tree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90A838A-0EA1-4B1F-A12B-AFAA4DE9A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988840"/>
            <a:ext cx="4658375" cy="2972215"/>
          </a:xfrm>
          <a:prstGeom prst="rect">
            <a:avLst/>
          </a:prstGeom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FFDE5EF9-1801-40F5-B5FA-79D37219907D}"/>
              </a:ext>
            </a:extLst>
          </p:cNvPr>
          <p:cNvCxnSpPr/>
          <p:nvPr/>
        </p:nvCxnSpPr>
        <p:spPr>
          <a:xfrm>
            <a:off x="2135560" y="3356992"/>
            <a:ext cx="309634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5E7E4005-DA17-4096-894C-083D778C0871}"/>
              </a:ext>
            </a:extLst>
          </p:cNvPr>
          <p:cNvSpPr txBox="1"/>
          <p:nvPr/>
        </p:nvSpPr>
        <p:spPr>
          <a:xfrm>
            <a:off x="4655840" y="3068960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Split 2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FB13FCA4-EC39-4685-89FF-A98612F2DE70}"/>
              </a:ext>
            </a:extLst>
          </p:cNvPr>
          <p:cNvSpPr txBox="1"/>
          <p:nvPr/>
        </p:nvSpPr>
        <p:spPr>
          <a:xfrm>
            <a:off x="551384" y="321297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200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CF16EA62-678F-48EF-A1A4-D319AE20CA73}"/>
              </a:ext>
            </a:extLst>
          </p:cNvPr>
          <p:cNvCxnSpPr>
            <a:cxnSpLocks/>
          </p:cNvCxnSpPr>
          <p:nvPr/>
        </p:nvCxnSpPr>
        <p:spPr>
          <a:xfrm>
            <a:off x="1127448" y="3068960"/>
            <a:ext cx="100811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4FC95625-D6E6-407A-AB58-89A86EE59B1C}"/>
              </a:ext>
            </a:extLst>
          </p:cNvPr>
          <p:cNvSpPr txBox="1"/>
          <p:nvPr/>
        </p:nvSpPr>
        <p:spPr>
          <a:xfrm>
            <a:off x="1055440" y="2780928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Split 3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DD926B3-AC51-46EE-ACBE-C15FBECB82EB}"/>
              </a:ext>
            </a:extLst>
          </p:cNvPr>
          <p:cNvSpPr txBox="1"/>
          <p:nvPr/>
        </p:nvSpPr>
        <p:spPr>
          <a:xfrm>
            <a:off x="551384" y="292494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250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65D451EA-B3DF-4B8B-9D2B-62E28CFE1EB6}"/>
              </a:ext>
            </a:extLst>
          </p:cNvPr>
          <p:cNvSpPr/>
          <p:nvPr/>
        </p:nvSpPr>
        <p:spPr>
          <a:xfrm>
            <a:off x="8040216" y="1628800"/>
            <a:ext cx="864096" cy="288032"/>
          </a:xfrm>
          <a:prstGeom prst="round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X1 &lt; 20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AD41C8C2-2729-48BC-86D4-6612F40CFBF8}"/>
              </a:ext>
            </a:extLst>
          </p:cNvPr>
          <p:cNvCxnSpPr>
            <a:cxnSpLocks/>
            <a:stCxn id="41" idx="2"/>
            <a:endCxn id="44" idx="0"/>
          </p:cNvCxnSpPr>
          <p:nvPr/>
        </p:nvCxnSpPr>
        <p:spPr>
          <a:xfrm>
            <a:off x="8472264" y="1916832"/>
            <a:ext cx="1008112" cy="576064"/>
          </a:xfrm>
          <a:prstGeom prst="straightConnector1">
            <a:avLst/>
          </a:prstGeom>
          <a:ln>
            <a:solidFill>
              <a:schemeClr val="accent6">
                <a:lumMod val="1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CE6AF9F8-3B39-4E85-9915-FBF921F00ABD}"/>
              </a:ext>
            </a:extLst>
          </p:cNvPr>
          <p:cNvSpPr/>
          <p:nvPr/>
        </p:nvSpPr>
        <p:spPr>
          <a:xfrm>
            <a:off x="6816080" y="2492896"/>
            <a:ext cx="864096" cy="288032"/>
          </a:xfrm>
          <a:prstGeom prst="roundRect">
            <a:avLst/>
          </a:prstGeom>
          <a:solidFill>
            <a:srgbClr val="5B9BD5"/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X1 &lt; 250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05395350-AFD3-46D6-ABF9-6A350D29D430}"/>
              </a:ext>
            </a:extLst>
          </p:cNvPr>
          <p:cNvSpPr/>
          <p:nvPr/>
        </p:nvSpPr>
        <p:spPr>
          <a:xfrm>
            <a:off x="9048328" y="2492896"/>
            <a:ext cx="864096" cy="288032"/>
          </a:xfrm>
          <a:prstGeom prst="round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X2 &lt; 200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EAC1ED67-E73B-4CB9-B13F-040D89FDCCF8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>
          <a:xfrm flipH="1">
            <a:off x="7248128" y="1916832"/>
            <a:ext cx="1224136" cy="576064"/>
          </a:xfrm>
          <a:prstGeom prst="straightConnector1">
            <a:avLst/>
          </a:prstGeom>
          <a:ln>
            <a:solidFill>
              <a:schemeClr val="accent6">
                <a:lumMod val="1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4E77E4E3-6415-412C-9301-DF19E62554C2}"/>
              </a:ext>
            </a:extLst>
          </p:cNvPr>
          <p:cNvSpPr txBox="1"/>
          <p:nvPr/>
        </p:nvSpPr>
        <p:spPr>
          <a:xfrm>
            <a:off x="7464152" y="1988840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yes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E183FFE0-DE27-4754-B681-CE9BD207EE27}"/>
              </a:ext>
            </a:extLst>
          </p:cNvPr>
          <p:cNvSpPr txBox="1"/>
          <p:nvPr/>
        </p:nvSpPr>
        <p:spPr>
          <a:xfrm>
            <a:off x="9048328" y="1988840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no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B543C40D-D0A7-4875-8305-E8150FB6B124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9480376" y="2780928"/>
            <a:ext cx="720080" cy="576064"/>
          </a:xfrm>
          <a:prstGeom prst="straightConnector1">
            <a:avLst/>
          </a:prstGeom>
          <a:ln>
            <a:solidFill>
              <a:schemeClr val="accent6">
                <a:lumMod val="1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9B0E3DB1-DE7C-43EE-937C-6862955FC6D0}"/>
              </a:ext>
            </a:extLst>
          </p:cNvPr>
          <p:cNvCxnSpPr>
            <a:cxnSpLocks/>
            <a:endCxn id="52" idx="0"/>
          </p:cNvCxnSpPr>
          <p:nvPr/>
        </p:nvCxnSpPr>
        <p:spPr>
          <a:xfrm flipH="1">
            <a:off x="8904312" y="2780928"/>
            <a:ext cx="576064" cy="576064"/>
          </a:xfrm>
          <a:prstGeom prst="straightConnector1">
            <a:avLst/>
          </a:prstGeom>
          <a:ln>
            <a:solidFill>
              <a:schemeClr val="accent6">
                <a:lumMod val="1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68E3578D-80CD-4E62-9ED5-C0A1957DC3A3}"/>
              </a:ext>
            </a:extLst>
          </p:cNvPr>
          <p:cNvSpPr txBox="1"/>
          <p:nvPr/>
        </p:nvSpPr>
        <p:spPr>
          <a:xfrm>
            <a:off x="8472264" y="2852936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yes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D021E2E8-242A-4A3C-AFC8-7F4138877CE3}"/>
              </a:ext>
            </a:extLst>
          </p:cNvPr>
          <p:cNvSpPr txBox="1"/>
          <p:nvPr/>
        </p:nvSpPr>
        <p:spPr>
          <a:xfrm>
            <a:off x="9840416" y="2852936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no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51B88411-EB36-406D-8751-AAD8636707F1}"/>
              </a:ext>
            </a:extLst>
          </p:cNvPr>
          <p:cNvSpPr/>
          <p:nvPr/>
        </p:nvSpPr>
        <p:spPr>
          <a:xfrm>
            <a:off x="8472264" y="3356992"/>
            <a:ext cx="864096" cy="288032"/>
          </a:xfrm>
          <a:prstGeom prst="roundRect">
            <a:avLst/>
          </a:prstGeom>
          <a:solidFill>
            <a:srgbClr val="5B9BD5"/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X1 &lt; 40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D3C060A0-CD94-41B4-A673-E0CEB9A765BF}"/>
              </a:ext>
            </a:extLst>
          </p:cNvPr>
          <p:cNvSpPr/>
          <p:nvPr/>
        </p:nvSpPr>
        <p:spPr>
          <a:xfrm>
            <a:off x="9768408" y="3356992"/>
            <a:ext cx="864096" cy="288032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X1 &lt; 20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967515F9-7EA3-43B8-8F47-736809D2D7FF}"/>
              </a:ext>
            </a:extLst>
          </p:cNvPr>
          <p:cNvSpPr txBox="1"/>
          <p:nvPr/>
        </p:nvSpPr>
        <p:spPr>
          <a:xfrm>
            <a:off x="9912424" y="3645024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600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340D6FEE-5A56-4F67-8FA3-76E515CD57B2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7248128" y="2780928"/>
            <a:ext cx="720080" cy="576064"/>
          </a:xfrm>
          <a:prstGeom prst="straightConnector1">
            <a:avLst/>
          </a:prstGeom>
          <a:ln>
            <a:solidFill>
              <a:schemeClr val="accent6">
                <a:lumMod val="1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26B69D19-5635-44FF-A4EA-CF2514324061}"/>
              </a:ext>
            </a:extLst>
          </p:cNvPr>
          <p:cNvCxnSpPr>
            <a:cxnSpLocks/>
            <a:endCxn id="60" idx="0"/>
          </p:cNvCxnSpPr>
          <p:nvPr/>
        </p:nvCxnSpPr>
        <p:spPr>
          <a:xfrm flipH="1">
            <a:off x="6672064" y="2780928"/>
            <a:ext cx="576064" cy="576064"/>
          </a:xfrm>
          <a:prstGeom prst="straightConnector1">
            <a:avLst/>
          </a:prstGeom>
          <a:ln>
            <a:solidFill>
              <a:schemeClr val="accent6">
                <a:lumMod val="1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D92BFD8A-9A00-4055-B559-C7521E4805FC}"/>
              </a:ext>
            </a:extLst>
          </p:cNvPr>
          <p:cNvSpPr txBox="1"/>
          <p:nvPr/>
        </p:nvSpPr>
        <p:spPr>
          <a:xfrm>
            <a:off x="6456040" y="2852936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yes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54FE0070-A2E6-435B-A9F9-0EAF97557CF3}"/>
              </a:ext>
            </a:extLst>
          </p:cNvPr>
          <p:cNvSpPr txBox="1"/>
          <p:nvPr/>
        </p:nvSpPr>
        <p:spPr>
          <a:xfrm>
            <a:off x="7608168" y="2852936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no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809E9571-AF39-4B66-9473-4DA54C69E0CA}"/>
              </a:ext>
            </a:extLst>
          </p:cNvPr>
          <p:cNvSpPr/>
          <p:nvPr/>
        </p:nvSpPr>
        <p:spPr>
          <a:xfrm>
            <a:off x="6240016" y="3356992"/>
            <a:ext cx="864096" cy="288032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X1 &lt; 20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8E1D30C1-A1EB-4578-8F99-551C3C9D99E7}"/>
              </a:ext>
            </a:extLst>
          </p:cNvPr>
          <p:cNvSpPr/>
          <p:nvPr/>
        </p:nvSpPr>
        <p:spPr>
          <a:xfrm>
            <a:off x="7536160" y="3356992"/>
            <a:ext cx="864096" cy="288032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X1 &lt; 20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47C5A76A-252D-4EB9-9404-395FEC910092}"/>
              </a:ext>
            </a:extLst>
          </p:cNvPr>
          <p:cNvSpPr txBox="1"/>
          <p:nvPr/>
        </p:nvSpPr>
        <p:spPr>
          <a:xfrm>
            <a:off x="6240016" y="36450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1000.4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E0D1B9BE-A2DB-483A-BD1E-6437A4CAD9B1}"/>
              </a:ext>
            </a:extLst>
          </p:cNvPr>
          <p:cNvSpPr txBox="1"/>
          <p:nvPr/>
        </p:nvSpPr>
        <p:spPr>
          <a:xfrm>
            <a:off x="7680176" y="364502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74.2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77AFC97E-A59A-48EF-B499-671C27F863F1}"/>
              </a:ext>
            </a:extLst>
          </p:cNvPr>
          <p:cNvSpPr txBox="1"/>
          <p:nvPr/>
        </p:nvSpPr>
        <p:spPr>
          <a:xfrm>
            <a:off x="1127448" y="249289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3E9751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74.2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3E9751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D96DDE7F-E865-4E52-B519-EC1798F969CE}"/>
              </a:ext>
            </a:extLst>
          </p:cNvPr>
          <p:cNvSpPr txBox="1"/>
          <p:nvPr/>
        </p:nvSpPr>
        <p:spPr>
          <a:xfrm>
            <a:off x="2632398" y="276187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3E9751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600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3E9751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3C92B733-5D91-4162-B84C-C9844EC1D0A2}"/>
              </a:ext>
            </a:extLst>
          </p:cNvPr>
          <p:cNvSpPr txBox="1"/>
          <p:nvPr/>
        </p:nvSpPr>
        <p:spPr>
          <a:xfrm>
            <a:off x="2279576" y="3573016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3E9751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-352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3E9751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04DDEAA5-3203-4F13-8BF8-E062A94C52BD}"/>
              </a:ext>
            </a:extLst>
          </p:cNvPr>
          <p:cNvSpPr txBox="1"/>
          <p:nvPr/>
        </p:nvSpPr>
        <p:spPr>
          <a:xfrm>
            <a:off x="1127448" y="34290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3E9751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1000.4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3E9751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0D90D64F-68E0-4757-9ED6-05BAAE0CDF77}"/>
              </a:ext>
            </a:extLst>
          </p:cNvPr>
          <p:cNvCxnSpPr>
            <a:cxnSpLocks/>
          </p:cNvCxnSpPr>
          <p:nvPr/>
        </p:nvCxnSpPr>
        <p:spPr>
          <a:xfrm>
            <a:off x="3143672" y="3356992"/>
            <a:ext cx="0" cy="122413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7AA33693-67E6-4F2D-A443-24D0C19A1416}"/>
              </a:ext>
            </a:extLst>
          </p:cNvPr>
          <p:cNvSpPr txBox="1"/>
          <p:nvPr/>
        </p:nvSpPr>
        <p:spPr>
          <a:xfrm>
            <a:off x="2567608" y="4293096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Split 4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64DB3E08-7651-4C94-BA7C-047AE8726939}"/>
              </a:ext>
            </a:extLst>
          </p:cNvPr>
          <p:cNvSpPr txBox="1"/>
          <p:nvPr/>
        </p:nvSpPr>
        <p:spPr>
          <a:xfrm>
            <a:off x="2927648" y="4581128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40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47A42579-A6AD-46FC-9EB6-9847EEB18A5C}"/>
              </a:ext>
            </a:extLst>
          </p:cNvPr>
          <p:cNvCxnSpPr>
            <a:cxnSpLocks/>
            <a:stCxn id="52" idx="2"/>
            <a:endCxn id="85" idx="0"/>
          </p:cNvCxnSpPr>
          <p:nvPr/>
        </p:nvCxnSpPr>
        <p:spPr>
          <a:xfrm>
            <a:off x="8904312" y="3645024"/>
            <a:ext cx="720080" cy="936104"/>
          </a:xfrm>
          <a:prstGeom prst="straightConnector1">
            <a:avLst/>
          </a:prstGeom>
          <a:ln>
            <a:solidFill>
              <a:schemeClr val="accent6">
                <a:lumMod val="1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CC9A9F8C-375A-450C-ACBB-CC286C32F46A}"/>
              </a:ext>
            </a:extLst>
          </p:cNvPr>
          <p:cNvCxnSpPr>
            <a:cxnSpLocks/>
            <a:stCxn id="52" idx="2"/>
            <a:endCxn id="84" idx="0"/>
          </p:cNvCxnSpPr>
          <p:nvPr/>
        </p:nvCxnSpPr>
        <p:spPr>
          <a:xfrm flipH="1">
            <a:off x="8328248" y="3645024"/>
            <a:ext cx="576064" cy="936104"/>
          </a:xfrm>
          <a:prstGeom prst="straightConnector1">
            <a:avLst/>
          </a:prstGeom>
          <a:ln>
            <a:solidFill>
              <a:schemeClr val="accent6">
                <a:lumMod val="1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6DBFBE3E-49A6-4F7E-AAE4-3A4B485FD7BB}"/>
              </a:ext>
            </a:extLst>
          </p:cNvPr>
          <p:cNvSpPr txBox="1"/>
          <p:nvPr/>
        </p:nvSpPr>
        <p:spPr>
          <a:xfrm>
            <a:off x="7968208" y="4221088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yes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CB5AEEA1-34CA-45C6-B994-D25B74AD9937}"/>
              </a:ext>
            </a:extLst>
          </p:cNvPr>
          <p:cNvSpPr txBox="1"/>
          <p:nvPr/>
        </p:nvSpPr>
        <p:spPr>
          <a:xfrm>
            <a:off x="9480376" y="4221088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no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4" name="矩形: 圓角 83">
            <a:extLst>
              <a:ext uri="{FF2B5EF4-FFF2-40B4-BE49-F238E27FC236}">
                <a16:creationId xmlns:a16="http://schemas.microsoft.com/office/drawing/2014/main" id="{22C73EB5-7554-49B8-9326-0A2D8F460A2C}"/>
              </a:ext>
            </a:extLst>
          </p:cNvPr>
          <p:cNvSpPr/>
          <p:nvPr/>
        </p:nvSpPr>
        <p:spPr>
          <a:xfrm>
            <a:off x="7896200" y="4581128"/>
            <a:ext cx="864096" cy="288032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X1 &lt; 20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5" name="矩形: 圓角 84">
            <a:extLst>
              <a:ext uri="{FF2B5EF4-FFF2-40B4-BE49-F238E27FC236}">
                <a16:creationId xmlns:a16="http://schemas.microsoft.com/office/drawing/2014/main" id="{1717B847-1EA7-42B0-8344-64F5203BCA56}"/>
              </a:ext>
            </a:extLst>
          </p:cNvPr>
          <p:cNvSpPr/>
          <p:nvPr/>
        </p:nvSpPr>
        <p:spPr>
          <a:xfrm>
            <a:off x="9192344" y="4581128"/>
            <a:ext cx="864096" cy="288032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X1 &lt; 20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B639D08E-2759-46D4-ADA5-D6FA6B3C28FB}"/>
              </a:ext>
            </a:extLst>
          </p:cNvPr>
          <p:cNvSpPr txBox="1"/>
          <p:nvPr/>
        </p:nvSpPr>
        <p:spPr>
          <a:xfrm>
            <a:off x="7968208" y="48691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-352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EB7B0FB8-7CB7-4F93-8C67-A4B7D6C6CEDC}"/>
              </a:ext>
            </a:extLst>
          </p:cNvPr>
          <p:cNvSpPr txBox="1"/>
          <p:nvPr/>
        </p:nvSpPr>
        <p:spPr>
          <a:xfrm>
            <a:off x="9408368" y="4869160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0.2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79BDA28A-76D8-42E9-B023-0BD4CDC26434}"/>
              </a:ext>
            </a:extLst>
          </p:cNvPr>
          <p:cNvSpPr txBox="1"/>
          <p:nvPr/>
        </p:nvSpPr>
        <p:spPr>
          <a:xfrm>
            <a:off x="3287688" y="357301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3E9751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0.2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3E9751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84649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Decision Tree</a:t>
            </a: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可調參數</a:t>
            </a:r>
            <a:endParaRPr kumimoji="0" lang="en-US" altLang="zh-TW" sz="3200" b="1" i="0" u="none" strike="noStrike" kern="1200" cap="none" spc="150" normalizeH="0" baseline="0" noProof="0" dirty="0">
              <a:ln>
                <a:noFill/>
              </a:ln>
              <a:solidFill>
                <a:srgbClr val="363636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2BE57B16-F8EF-41E6-8116-6FBEFD88851B}"/>
              </a:ext>
            </a:extLst>
          </p:cNvPr>
          <p:cNvSpPr/>
          <p:nvPr/>
        </p:nvSpPr>
        <p:spPr>
          <a:xfrm>
            <a:off x="191344" y="116631"/>
            <a:ext cx="1224136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Decision Tree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A98FA86-CE16-E0BF-2FD5-A882B7C4A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84" y="1556792"/>
            <a:ext cx="5688632" cy="455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494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熵</a:t>
            </a: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/ </a:t>
            </a: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交叉熵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「熵」指的是真實分布的自信息量，也就是該分布自身的不確定性的度量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641DEBA-9771-4294-8D46-E05EDA78D52F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advance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F9E931-BA29-4544-BC7A-77C66A0D388C}"/>
              </a:ext>
            </a:extLst>
          </p:cNvPr>
          <p:cNvSpPr/>
          <p:nvPr/>
        </p:nvSpPr>
        <p:spPr>
          <a:xfrm>
            <a:off x="1919536" y="1412776"/>
            <a:ext cx="64807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4629659-371E-4C98-BA17-78F9D6AB42FD}"/>
              </a:ext>
            </a:extLst>
          </p:cNvPr>
          <p:cNvSpPr txBox="1"/>
          <p:nvPr/>
        </p:nvSpPr>
        <p:spPr>
          <a:xfrm>
            <a:off x="390524" y="1340768"/>
            <a:ext cx="5345436" cy="401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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概念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249DCE">
                  <a:lumMod val="75000"/>
                </a:srgb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1. Entropy: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每條訊息所包含資訊的期望值（平均值）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熵可以被視為不確定性的指標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平均值越大表示更多的混亂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2. Cross Entropy  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交叉熵是機器學習中的一個概念，尤其用於分類任務，用於衡量預測的概率分佈與實際分佈（或真實標籤）之間的匹配程度。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將交叉熵視為衡量模型在預測時的匹配程度的一種方式。就像比較模型認為會發生的事情與實際發生的事情。如果模型的預測接近實際情況，交叉熵就低。如果預測相差很大，交叉熵就高。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較低的交叉熵表示預測與實際情況之間的對齊更好。它衡量了預測分佈與真實類別分佈之間的“距離”。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F580A63D-E9E8-4E3A-B639-FE7210701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5157192"/>
            <a:ext cx="5040560" cy="536397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635B0C7B-D2E9-43D0-98B5-16DD92DE087C}"/>
              </a:ext>
            </a:extLst>
          </p:cNvPr>
          <p:cNvSpPr/>
          <p:nvPr/>
        </p:nvSpPr>
        <p:spPr>
          <a:xfrm>
            <a:off x="1559496" y="5733256"/>
            <a:ext cx="1056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Entropy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435C798-3969-43A6-B73F-76B3EA2CDFF0}"/>
              </a:ext>
            </a:extLst>
          </p:cNvPr>
          <p:cNvSpPr/>
          <p:nvPr/>
        </p:nvSpPr>
        <p:spPr>
          <a:xfrm>
            <a:off x="3791744" y="5733256"/>
            <a:ext cx="1782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Cross Entropy 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6634" name="Picture 10" descr="Cross-Entropy Loss Function. A loss function used in most… | by Kiprono  Elijah Koech | Towards Data Science">
            <a:extLst>
              <a:ext uri="{FF2B5EF4-FFF2-40B4-BE49-F238E27FC236}">
                <a16:creationId xmlns:a16="http://schemas.microsoft.com/office/drawing/2014/main" id="{425824FB-C4B9-4BFB-AF55-D96D26B82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1484784"/>
            <a:ext cx="420052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E3AAEDBB-E1C8-4617-8637-4327AB032644}"/>
              </a:ext>
            </a:extLst>
          </p:cNvPr>
          <p:cNvCxnSpPr>
            <a:cxnSpLocks/>
          </p:cNvCxnSpPr>
          <p:nvPr/>
        </p:nvCxnSpPr>
        <p:spPr>
          <a:xfrm>
            <a:off x="6503665" y="5582766"/>
            <a:ext cx="2040607" cy="0"/>
          </a:xfrm>
          <a:prstGeom prst="line">
            <a:avLst/>
          </a:prstGeom>
          <a:ln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4CF87D06-5E6F-4526-A73B-E8DFCDED746B}"/>
              </a:ext>
            </a:extLst>
          </p:cNvPr>
          <p:cNvSpPr/>
          <p:nvPr/>
        </p:nvSpPr>
        <p:spPr>
          <a:xfrm>
            <a:off x="6744072" y="4869160"/>
            <a:ext cx="288032" cy="720080"/>
          </a:xfrm>
          <a:prstGeom prst="rect">
            <a:avLst/>
          </a:prstGeom>
          <a:solidFill>
            <a:schemeClr val="accent6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AAD3FF2-CF0F-4FB5-BF8F-A75DD626F9FA}"/>
              </a:ext>
            </a:extLst>
          </p:cNvPr>
          <p:cNvSpPr/>
          <p:nvPr/>
        </p:nvSpPr>
        <p:spPr>
          <a:xfrm>
            <a:off x="7176120" y="5373216"/>
            <a:ext cx="288032" cy="216024"/>
          </a:xfrm>
          <a:prstGeom prst="rect">
            <a:avLst/>
          </a:prstGeom>
          <a:solidFill>
            <a:schemeClr val="accent6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F394445-4DA1-4832-A4AA-E4691DBD8968}"/>
              </a:ext>
            </a:extLst>
          </p:cNvPr>
          <p:cNvSpPr/>
          <p:nvPr/>
        </p:nvSpPr>
        <p:spPr>
          <a:xfrm>
            <a:off x="7608168" y="5517232"/>
            <a:ext cx="288032" cy="72008"/>
          </a:xfrm>
          <a:prstGeom prst="rect">
            <a:avLst/>
          </a:prstGeom>
          <a:solidFill>
            <a:schemeClr val="accent6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3CBB6C42-E7E3-406F-9420-9920A2A25C9A}"/>
              </a:ext>
            </a:extLst>
          </p:cNvPr>
          <p:cNvSpPr/>
          <p:nvPr/>
        </p:nvSpPr>
        <p:spPr>
          <a:xfrm>
            <a:off x="8040216" y="5517232"/>
            <a:ext cx="288032" cy="72008"/>
          </a:xfrm>
          <a:prstGeom prst="rect">
            <a:avLst/>
          </a:prstGeom>
          <a:solidFill>
            <a:schemeClr val="accent6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0A6936E6-0B88-443B-B47B-744618A4D22D}"/>
              </a:ext>
            </a:extLst>
          </p:cNvPr>
          <p:cNvCxnSpPr>
            <a:cxnSpLocks/>
          </p:cNvCxnSpPr>
          <p:nvPr/>
        </p:nvCxnSpPr>
        <p:spPr>
          <a:xfrm>
            <a:off x="9672017" y="5582766"/>
            <a:ext cx="2040607" cy="0"/>
          </a:xfrm>
          <a:prstGeom prst="line">
            <a:avLst/>
          </a:prstGeom>
          <a:ln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B1259521-25CF-409A-9B54-6DC2D6067436}"/>
              </a:ext>
            </a:extLst>
          </p:cNvPr>
          <p:cNvSpPr/>
          <p:nvPr/>
        </p:nvSpPr>
        <p:spPr>
          <a:xfrm>
            <a:off x="9912424" y="4725144"/>
            <a:ext cx="288032" cy="864096"/>
          </a:xfrm>
          <a:prstGeom prst="rect">
            <a:avLst/>
          </a:prstGeom>
          <a:solidFill>
            <a:schemeClr val="accent6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5CB8E5B9-0335-4761-872B-7A55F8740FC6}"/>
              </a:ext>
            </a:extLst>
          </p:cNvPr>
          <p:cNvCxnSpPr>
            <a:cxnSpLocks/>
          </p:cNvCxnSpPr>
          <p:nvPr/>
        </p:nvCxnSpPr>
        <p:spPr>
          <a:xfrm>
            <a:off x="10056440" y="5517232"/>
            <a:ext cx="0" cy="216024"/>
          </a:xfrm>
          <a:prstGeom prst="line">
            <a:avLst/>
          </a:prstGeom>
          <a:ln w="1905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99A09CEF-B614-4CDF-8AE3-103606E41E6B}"/>
              </a:ext>
            </a:extLst>
          </p:cNvPr>
          <p:cNvCxnSpPr>
            <a:cxnSpLocks/>
          </p:cNvCxnSpPr>
          <p:nvPr/>
        </p:nvCxnSpPr>
        <p:spPr>
          <a:xfrm>
            <a:off x="10488488" y="5517232"/>
            <a:ext cx="0" cy="216024"/>
          </a:xfrm>
          <a:prstGeom prst="line">
            <a:avLst/>
          </a:prstGeom>
          <a:ln w="1905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12A3087B-24BE-4535-9072-72CDFE31AAAA}"/>
              </a:ext>
            </a:extLst>
          </p:cNvPr>
          <p:cNvCxnSpPr>
            <a:cxnSpLocks/>
          </p:cNvCxnSpPr>
          <p:nvPr/>
        </p:nvCxnSpPr>
        <p:spPr>
          <a:xfrm>
            <a:off x="10920536" y="5517232"/>
            <a:ext cx="0" cy="216024"/>
          </a:xfrm>
          <a:prstGeom prst="line">
            <a:avLst/>
          </a:prstGeom>
          <a:ln w="1905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A80E6914-4431-4110-B2DE-B47EFF7B73D8}"/>
              </a:ext>
            </a:extLst>
          </p:cNvPr>
          <p:cNvCxnSpPr>
            <a:cxnSpLocks/>
          </p:cNvCxnSpPr>
          <p:nvPr/>
        </p:nvCxnSpPr>
        <p:spPr>
          <a:xfrm>
            <a:off x="11352584" y="5517232"/>
            <a:ext cx="0" cy="216024"/>
          </a:xfrm>
          <a:prstGeom prst="line">
            <a:avLst/>
          </a:prstGeom>
          <a:ln w="1905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3E94877C-15DB-4A6B-9BB5-CFA96179EDDB}"/>
              </a:ext>
            </a:extLst>
          </p:cNvPr>
          <p:cNvCxnSpPr>
            <a:cxnSpLocks/>
          </p:cNvCxnSpPr>
          <p:nvPr/>
        </p:nvCxnSpPr>
        <p:spPr>
          <a:xfrm>
            <a:off x="8184232" y="5517232"/>
            <a:ext cx="0" cy="216024"/>
          </a:xfrm>
          <a:prstGeom prst="line">
            <a:avLst/>
          </a:prstGeom>
          <a:ln w="1905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B4631BC1-15CE-43B5-B4B8-B770422BF5CE}"/>
              </a:ext>
            </a:extLst>
          </p:cNvPr>
          <p:cNvCxnSpPr>
            <a:cxnSpLocks/>
          </p:cNvCxnSpPr>
          <p:nvPr/>
        </p:nvCxnSpPr>
        <p:spPr>
          <a:xfrm>
            <a:off x="7752184" y="5517232"/>
            <a:ext cx="0" cy="216024"/>
          </a:xfrm>
          <a:prstGeom prst="line">
            <a:avLst/>
          </a:prstGeom>
          <a:ln w="1905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DA819704-56F4-4D62-A8E8-45C772FBBC17}"/>
              </a:ext>
            </a:extLst>
          </p:cNvPr>
          <p:cNvCxnSpPr>
            <a:cxnSpLocks/>
          </p:cNvCxnSpPr>
          <p:nvPr/>
        </p:nvCxnSpPr>
        <p:spPr>
          <a:xfrm>
            <a:off x="7320136" y="5517232"/>
            <a:ext cx="0" cy="216024"/>
          </a:xfrm>
          <a:prstGeom prst="line">
            <a:avLst/>
          </a:prstGeom>
          <a:ln w="1905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EE5D0DE3-DF55-420F-9F52-4EDFCC3E2F3F}"/>
              </a:ext>
            </a:extLst>
          </p:cNvPr>
          <p:cNvCxnSpPr>
            <a:cxnSpLocks/>
          </p:cNvCxnSpPr>
          <p:nvPr/>
        </p:nvCxnSpPr>
        <p:spPr>
          <a:xfrm>
            <a:off x="6888088" y="5517232"/>
            <a:ext cx="0" cy="216024"/>
          </a:xfrm>
          <a:prstGeom prst="line">
            <a:avLst/>
          </a:prstGeom>
          <a:ln w="1905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30DD9299-A8B6-4B9F-9035-CDF35CA18687}"/>
              </a:ext>
            </a:extLst>
          </p:cNvPr>
          <p:cNvCxnSpPr>
            <a:cxnSpLocks/>
          </p:cNvCxnSpPr>
          <p:nvPr/>
        </p:nvCxnSpPr>
        <p:spPr>
          <a:xfrm>
            <a:off x="6528048" y="4725144"/>
            <a:ext cx="5184576" cy="0"/>
          </a:xfrm>
          <a:prstGeom prst="line">
            <a:avLst/>
          </a:prstGeom>
          <a:ln>
            <a:solidFill>
              <a:schemeClr val="accent6">
                <a:lumMod val="1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E8FAAE2C-D3DC-4F8C-801E-B6C721FAE03C}"/>
              </a:ext>
            </a:extLst>
          </p:cNvPr>
          <p:cNvGrpSpPr/>
          <p:nvPr/>
        </p:nvGrpSpPr>
        <p:grpSpPr>
          <a:xfrm>
            <a:off x="6744072" y="5733256"/>
            <a:ext cx="1609050" cy="369332"/>
            <a:chOff x="6744072" y="5733256"/>
            <a:chExt cx="1609050" cy="369332"/>
          </a:xfrm>
        </p:grpSpPr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87C1C822-BA0D-45E0-8AB8-B6F1F439B72E}"/>
                </a:ext>
              </a:extLst>
            </p:cNvPr>
            <p:cNvSpPr/>
            <p:nvPr/>
          </p:nvSpPr>
          <p:spPr>
            <a:xfrm>
              <a:off x="6744072" y="5733256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309D11FF-8726-4305-9436-4EB83DAA025B}"/>
                </a:ext>
              </a:extLst>
            </p:cNvPr>
            <p:cNvSpPr/>
            <p:nvPr/>
          </p:nvSpPr>
          <p:spPr>
            <a:xfrm>
              <a:off x="7176120" y="5733256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2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0F419B14-0E27-4FAD-80B7-D7AED3EB4146}"/>
                </a:ext>
              </a:extLst>
            </p:cNvPr>
            <p:cNvSpPr/>
            <p:nvPr/>
          </p:nvSpPr>
          <p:spPr>
            <a:xfrm>
              <a:off x="7608168" y="5733256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3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940A8494-E98B-4AE8-BE97-4234666522BD}"/>
                </a:ext>
              </a:extLst>
            </p:cNvPr>
            <p:cNvSpPr/>
            <p:nvPr/>
          </p:nvSpPr>
          <p:spPr>
            <a:xfrm>
              <a:off x="8040216" y="5733256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4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75" name="群組 74">
            <a:extLst>
              <a:ext uri="{FF2B5EF4-FFF2-40B4-BE49-F238E27FC236}">
                <a16:creationId xmlns:a16="http://schemas.microsoft.com/office/drawing/2014/main" id="{480A3C39-E713-4341-9A42-BF21F2CA19F3}"/>
              </a:ext>
            </a:extLst>
          </p:cNvPr>
          <p:cNvGrpSpPr/>
          <p:nvPr/>
        </p:nvGrpSpPr>
        <p:grpSpPr>
          <a:xfrm>
            <a:off x="9912424" y="5733256"/>
            <a:ext cx="1609050" cy="369332"/>
            <a:chOff x="6744072" y="5733256"/>
            <a:chExt cx="1609050" cy="369332"/>
          </a:xfrm>
        </p:grpSpPr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5C08E66C-EC8E-4497-9CCD-C9AE32356800}"/>
                </a:ext>
              </a:extLst>
            </p:cNvPr>
            <p:cNvSpPr/>
            <p:nvPr/>
          </p:nvSpPr>
          <p:spPr>
            <a:xfrm>
              <a:off x="6744072" y="5733256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58D99E40-458D-4FC2-A447-81B0D5D3CEE2}"/>
                </a:ext>
              </a:extLst>
            </p:cNvPr>
            <p:cNvSpPr/>
            <p:nvPr/>
          </p:nvSpPr>
          <p:spPr>
            <a:xfrm>
              <a:off x="7176120" y="5733256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2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086D328D-EC69-4470-8E9A-EDC6B8C5E760}"/>
                </a:ext>
              </a:extLst>
            </p:cNvPr>
            <p:cNvSpPr/>
            <p:nvPr/>
          </p:nvSpPr>
          <p:spPr>
            <a:xfrm>
              <a:off x="7608168" y="5733256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3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781A5101-4E4C-49E6-A971-FEF821BA76D8}"/>
                </a:ext>
              </a:extLst>
            </p:cNvPr>
            <p:cNvSpPr/>
            <p:nvPr/>
          </p:nvSpPr>
          <p:spPr>
            <a:xfrm>
              <a:off x="8040216" y="5733256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4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80" name="矩形 79">
            <a:extLst>
              <a:ext uri="{FF2B5EF4-FFF2-40B4-BE49-F238E27FC236}">
                <a16:creationId xmlns:a16="http://schemas.microsoft.com/office/drawing/2014/main" id="{7EEB618C-362A-4BA3-88C1-A93962F22A5F}"/>
              </a:ext>
            </a:extLst>
          </p:cNvPr>
          <p:cNvSpPr/>
          <p:nvPr/>
        </p:nvSpPr>
        <p:spPr>
          <a:xfrm>
            <a:off x="9840416" y="3717032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Ground Truth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C368565D-4DB0-4F68-AB04-93D4546A0E24}"/>
              </a:ext>
            </a:extLst>
          </p:cNvPr>
          <p:cNvSpPr/>
          <p:nvPr/>
        </p:nvSpPr>
        <p:spPr>
          <a:xfrm>
            <a:off x="6816080" y="3717032"/>
            <a:ext cx="1534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Probabilities</a:t>
            </a:r>
          </a:p>
        </p:txBody>
      </p: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0FBA50C0-65A5-4601-88C6-7E4C4403761D}"/>
              </a:ext>
            </a:extLst>
          </p:cNvPr>
          <p:cNvGrpSpPr/>
          <p:nvPr/>
        </p:nvGrpSpPr>
        <p:grpSpPr>
          <a:xfrm>
            <a:off x="6600056" y="4437112"/>
            <a:ext cx="1798205" cy="246221"/>
            <a:chOff x="6744072" y="5733256"/>
            <a:chExt cx="1798205" cy="246221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EEF22131-FF5E-4057-B8C7-1FEE06C175EE}"/>
                </a:ext>
              </a:extLst>
            </p:cNvPr>
            <p:cNvSpPr/>
            <p:nvPr/>
          </p:nvSpPr>
          <p:spPr>
            <a:xfrm>
              <a:off x="6744072" y="5733256"/>
              <a:ext cx="50206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0.775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A70C8A4D-73AF-4B03-BF0C-4E0E184E98A3}"/>
                </a:ext>
              </a:extLst>
            </p:cNvPr>
            <p:cNvSpPr/>
            <p:nvPr/>
          </p:nvSpPr>
          <p:spPr>
            <a:xfrm>
              <a:off x="7176120" y="5733256"/>
              <a:ext cx="50206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0.116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379F458F-B38F-4770-B3C3-4850610AE5B6}"/>
                </a:ext>
              </a:extLst>
            </p:cNvPr>
            <p:cNvSpPr/>
            <p:nvPr/>
          </p:nvSpPr>
          <p:spPr>
            <a:xfrm>
              <a:off x="7608168" y="5733256"/>
              <a:ext cx="50206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0.039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2471BC62-DCD0-4E94-82EE-7E716780AE34}"/>
                </a:ext>
              </a:extLst>
            </p:cNvPr>
            <p:cNvSpPr/>
            <p:nvPr/>
          </p:nvSpPr>
          <p:spPr>
            <a:xfrm>
              <a:off x="8040216" y="5733256"/>
              <a:ext cx="50206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0.070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10951115-4603-4BDB-9913-93732D59C5AF}"/>
              </a:ext>
            </a:extLst>
          </p:cNvPr>
          <p:cNvGrpSpPr/>
          <p:nvPr/>
        </p:nvGrpSpPr>
        <p:grpSpPr>
          <a:xfrm>
            <a:off x="9840416" y="4437112"/>
            <a:ext cx="1551342" cy="246221"/>
            <a:chOff x="6744072" y="5733256"/>
            <a:chExt cx="1551342" cy="246221"/>
          </a:xfrm>
        </p:grpSpPr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3BC5247B-5C56-4821-A1B9-C65255350616}"/>
                </a:ext>
              </a:extLst>
            </p:cNvPr>
            <p:cNvSpPr/>
            <p:nvPr/>
          </p:nvSpPr>
          <p:spPr>
            <a:xfrm>
              <a:off x="6744072" y="5733256"/>
              <a:ext cx="25519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E5B47D3F-E8F1-4937-87E8-ADF753784169}"/>
                </a:ext>
              </a:extLst>
            </p:cNvPr>
            <p:cNvSpPr/>
            <p:nvPr/>
          </p:nvSpPr>
          <p:spPr>
            <a:xfrm>
              <a:off x="7176120" y="5733256"/>
              <a:ext cx="25519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0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A07C5304-6344-4B4D-9F51-4316D2B8CD50}"/>
                </a:ext>
              </a:extLst>
            </p:cNvPr>
            <p:cNvSpPr/>
            <p:nvPr/>
          </p:nvSpPr>
          <p:spPr>
            <a:xfrm>
              <a:off x="7608168" y="5733256"/>
              <a:ext cx="25519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0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496601D3-77EE-41BD-AA9B-17A85C8174A6}"/>
                </a:ext>
              </a:extLst>
            </p:cNvPr>
            <p:cNvSpPr/>
            <p:nvPr/>
          </p:nvSpPr>
          <p:spPr>
            <a:xfrm>
              <a:off x="8040216" y="5733256"/>
              <a:ext cx="25519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0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51" name="矩形: 圓角 50">
            <a:extLst>
              <a:ext uri="{FF2B5EF4-FFF2-40B4-BE49-F238E27FC236}">
                <a16:creationId xmlns:a16="http://schemas.microsoft.com/office/drawing/2014/main" id="{81CCBF69-D662-44E9-A7E1-801DC87A7305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2825053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使用</a:t>
            </a: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sigmoid</a:t>
            </a: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函數解釋</a:t>
            </a: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X</a:t>
            </a: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與條件機率的關係</a:t>
            </a:r>
            <a:endParaRPr kumimoji="0" lang="en-US" altLang="zh-TW" sz="3200" b="1" i="0" u="none" strike="noStrike" kern="1200" cap="none" spc="15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邏輯迴歸模型原理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3D6098E2-957A-4D5E-A431-C59BD447E401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Logistic Regression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293E6BE-8540-4405-ABE8-F36A82C0C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2060848"/>
            <a:ext cx="4496427" cy="3458058"/>
          </a:xfrm>
          <a:prstGeom prst="rect">
            <a:avLst/>
          </a:prstGeom>
        </p:spPr>
      </p:pic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5D69FC27-1DBE-4C7E-8673-CBD363B25C69}"/>
              </a:ext>
            </a:extLst>
          </p:cNvPr>
          <p:cNvSpPr/>
          <p:nvPr/>
        </p:nvSpPr>
        <p:spPr>
          <a:xfrm rot="20770493">
            <a:off x="1325328" y="3764214"/>
            <a:ext cx="3514606" cy="876916"/>
          </a:xfrm>
          <a:custGeom>
            <a:avLst/>
            <a:gdLst>
              <a:gd name="connsiteX0" fmla="*/ 0 w 2963334"/>
              <a:gd name="connsiteY0" fmla="*/ 795088 h 874168"/>
              <a:gd name="connsiteX1" fmla="*/ 922867 w 2963334"/>
              <a:gd name="connsiteY1" fmla="*/ 803555 h 874168"/>
              <a:gd name="connsiteX2" fmla="*/ 2082800 w 2963334"/>
              <a:gd name="connsiteY2" fmla="*/ 41555 h 874168"/>
              <a:gd name="connsiteX3" fmla="*/ 2963334 w 2963334"/>
              <a:gd name="connsiteY3" fmla="*/ 117755 h 87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3334" h="874168">
                <a:moveTo>
                  <a:pt x="0" y="795088"/>
                </a:moveTo>
                <a:cubicBezTo>
                  <a:pt x="287867" y="862116"/>
                  <a:pt x="575734" y="929144"/>
                  <a:pt x="922867" y="803555"/>
                </a:cubicBezTo>
                <a:cubicBezTo>
                  <a:pt x="1270000" y="677966"/>
                  <a:pt x="1742722" y="155855"/>
                  <a:pt x="2082800" y="41555"/>
                </a:cubicBezTo>
                <a:cubicBezTo>
                  <a:pt x="2422878" y="-72745"/>
                  <a:pt x="2794001" y="81066"/>
                  <a:pt x="2963334" y="117755"/>
                </a:cubicBezTo>
              </a:path>
            </a:pathLst>
          </a:custGeom>
          <a:ln w="57150">
            <a:solidFill>
              <a:srgbClr val="FEC93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3647FB5-AF2D-42CF-8509-C22B43A4CA4D}"/>
              </a:ext>
            </a:extLst>
          </p:cNvPr>
          <p:cNvSpPr/>
          <p:nvPr/>
        </p:nvSpPr>
        <p:spPr>
          <a:xfrm>
            <a:off x="4367808" y="3573016"/>
            <a:ext cx="1816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EC93E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Logistic model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EC93E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98E859B0-5F00-40F2-9297-50330732F0CC}"/>
              </a:ext>
            </a:extLst>
          </p:cNvPr>
          <p:cNvCxnSpPr/>
          <p:nvPr/>
        </p:nvCxnSpPr>
        <p:spPr>
          <a:xfrm>
            <a:off x="3071664" y="3429000"/>
            <a:ext cx="0" cy="1584176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3621DAA6-DCAD-4175-84ED-7CF4A68CD4E7}"/>
              </a:ext>
            </a:extLst>
          </p:cNvPr>
          <p:cNvSpPr/>
          <p:nvPr/>
        </p:nvSpPr>
        <p:spPr>
          <a:xfrm>
            <a:off x="623392" y="479715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CA9948BB-FE47-40D7-BD04-68EE35859566}"/>
              </a:ext>
            </a:extLst>
          </p:cNvPr>
          <p:cNvSpPr/>
          <p:nvPr/>
        </p:nvSpPr>
        <p:spPr>
          <a:xfrm>
            <a:off x="623392" y="321297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6E9A800-3521-4F4F-895B-8665AA179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2184" y="3140968"/>
            <a:ext cx="2952328" cy="2021942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12FEC749-733B-44A4-B455-1DCBC856B165}"/>
              </a:ext>
            </a:extLst>
          </p:cNvPr>
          <p:cNvGrpSpPr/>
          <p:nvPr/>
        </p:nvGrpSpPr>
        <p:grpSpPr>
          <a:xfrm>
            <a:off x="7248128" y="1700808"/>
            <a:ext cx="3588914" cy="1268555"/>
            <a:chOff x="8112224" y="1700808"/>
            <a:chExt cx="3588914" cy="1268555"/>
          </a:xfrm>
        </p:grpSpPr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5C74DA17-0045-4585-95DB-27B704B8807E}"/>
                </a:ext>
              </a:extLst>
            </p:cNvPr>
            <p:cNvGrpSpPr/>
            <p:nvPr/>
          </p:nvGrpSpPr>
          <p:grpSpPr>
            <a:xfrm>
              <a:off x="8112224" y="1700808"/>
              <a:ext cx="3528392" cy="1268555"/>
              <a:chOff x="6240016" y="2852936"/>
              <a:chExt cx="5354355" cy="1925040"/>
            </a:xfrm>
          </p:grpSpPr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F10D1DAB-2336-44FF-A372-2A5CADBF5BF8}"/>
                  </a:ext>
                </a:extLst>
              </p:cNvPr>
              <p:cNvSpPr txBox="1"/>
              <p:nvPr/>
            </p:nvSpPr>
            <p:spPr>
              <a:xfrm>
                <a:off x="7114196" y="2852936"/>
                <a:ext cx="431529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8D8">
                        <a:lumMod val="10000"/>
                      </a:srgbClr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~</a:t>
                </a:r>
                <a:endParaRPr kumimoji="0" lang="zh-TW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D8D8D8">
                      <a:lumMod val="10000"/>
                    </a:srgbClr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29" name="圖片 28">
                <a:extLst>
                  <a:ext uri="{FF2B5EF4-FFF2-40B4-BE49-F238E27FC236}">
                    <a16:creationId xmlns:a16="http://schemas.microsoft.com/office/drawing/2014/main" id="{31C447E3-35ED-474B-AE8E-69CDB58CA2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9914" t="18889" r="20256" b="23651"/>
              <a:stretch/>
            </p:blipFill>
            <p:spPr>
              <a:xfrm>
                <a:off x="6240016" y="2852936"/>
                <a:ext cx="866483" cy="896190"/>
              </a:xfrm>
              <a:prstGeom prst="rect">
                <a:avLst/>
              </a:prstGeom>
            </p:spPr>
          </p:pic>
          <p:pic>
            <p:nvPicPr>
              <p:cNvPr id="30" name="圖片 29">
                <a:extLst>
                  <a:ext uri="{FF2B5EF4-FFF2-40B4-BE49-F238E27FC236}">
                    <a16:creationId xmlns:a16="http://schemas.microsoft.com/office/drawing/2014/main" id="{E595566F-70DE-4885-9592-F73A6921A7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84032" y="4221088"/>
                <a:ext cx="5210339" cy="556888"/>
              </a:xfrm>
              <a:prstGeom prst="rect">
                <a:avLst/>
              </a:prstGeom>
            </p:spPr>
          </p:pic>
          <p:pic>
            <p:nvPicPr>
              <p:cNvPr id="31" name="Picture 2" descr="Middle age - Free marketing icons">
                <a:extLst>
                  <a:ext uri="{FF2B5EF4-FFF2-40B4-BE49-F238E27FC236}">
                    <a16:creationId xmlns:a16="http://schemas.microsoft.com/office/drawing/2014/main" id="{6DEB9B0C-BD26-4CF9-B6BE-626F95C050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9832" y="2852936"/>
                <a:ext cx="854224" cy="8542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4" descr="Income - Free business icons">
                <a:extLst>
                  <a:ext uri="{FF2B5EF4-FFF2-40B4-BE49-F238E27FC236}">
                    <a16:creationId xmlns:a16="http://schemas.microsoft.com/office/drawing/2014/main" id="{F2035A0F-7FEF-4F75-80DB-17C3C8AF5E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35976" y="2924945"/>
                <a:ext cx="782217" cy="782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6" descr="Education - Free education icons">
                <a:extLst>
                  <a:ext uri="{FF2B5EF4-FFF2-40B4-BE49-F238E27FC236}">
                    <a16:creationId xmlns:a16="http://schemas.microsoft.com/office/drawing/2014/main" id="{F6572CA3-BD66-4B62-A112-3F414B3526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24392" y="2852936"/>
                <a:ext cx="998240" cy="9982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8" descr="Family Special Lineal color icon">
                <a:extLst>
                  <a:ext uri="{FF2B5EF4-FFF2-40B4-BE49-F238E27FC236}">
                    <a16:creationId xmlns:a16="http://schemas.microsoft.com/office/drawing/2014/main" id="{CAE504E5-BF71-4331-B28D-BB805470C5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76520" y="2924944"/>
                <a:ext cx="792088" cy="7920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6D9E1C38-3A2D-4AF4-9649-3762074D19CF}"/>
                </a:ext>
              </a:extLst>
            </p:cNvPr>
            <p:cNvSpPr txBox="1"/>
            <p:nvPr/>
          </p:nvSpPr>
          <p:spPr>
            <a:xfrm>
              <a:off x="9192344" y="2276872"/>
              <a:ext cx="4138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age</a:t>
              </a:r>
              <a:endParaRPr kumimoji="0" lang="zh-TW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16080286-138F-4726-B368-3E1B350EB1B0}"/>
                </a:ext>
              </a:extLst>
            </p:cNvPr>
            <p:cNvSpPr txBox="1"/>
            <p:nvPr/>
          </p:nvSpPr>
          <p:spPr>
            <a:xfrm>
              <a:off x="9696400" y="2276872"/>
              <a:ext cx="64152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income</a:t>
              </a:r>
              <a:endParaRPr kumimoji="0" lang="zh-TW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0C173A7D-E28F-4808-BC3B-4CF58898CB4C}"/>
                </a:ext>
              </a:extLst>
            </p:cNvPr>
            <p:cNvSpPr txBox="1"/>
            <p:nvPr/>
          </p:nvSpPr>
          <p:spPr>
            <a:xfrm>
              <a:off x="10344472" y="2276872"/>
              <a:ext cx="80502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education</a:t>
              </a:r>
              <a:endParaRPr kumimoji="0" lang="zh-TW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E0DEDC5E-D4B9-4988-93CC-F0E7638AA6F0}"/>
                </a:ext>
              </a:extLst>
            </p:cNvPr>
            <p:cNvSpPr txBox="1"/>
            <p:nvPr/>
          </p:nvSpPr>
          <p:spPr>
            <a:xfrm>
              <a:off x="11136560" y="2276872"/>
              <a:ext cx="5645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family</a:t>
              </a:r>
              <a:endParaRPr kumimoji="0" lang="zh-TW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75D4BBBB-73FD-4180-8071-A4A0EC4AE3E0}"/>
              </a:ext>
            </a:extLst>
          </p:cNvPr>
          <p:cNvSpPr/>
          <p:nvPr/>
        </p:nvSpPr>
        <p:spPr>
          <a:xfrm>
            <a:off x="8184232" y="4509120"/>
            <a:ext cx="1224136" cy="5760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3A13D720-E596-4957-AE85-C163E0F2FCBC}"/>
              </a:ext>
            </a:extLst>
          </p:cNvPr>
          <p:cNvSpPr/>
          <p:nvPr/>
        </p:nvSpPr>
        <p:spPr>
          <a:xfrm>
            <a:off x="8328248" y="5085184"/>
            <a:ext cx="1013419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對數勝率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Log Odds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3E9EED9A-601A-4699-B5CC-0D556DFD8145}"/>
              </a:ext>
            </a:extLst>
          </p:cNvPr>
          <p:cNvSpPr/>
          <p:nvPr/>
        </p:nvSpPr>
        <p:spPr>
          <a:xfrm>
            <a:off x="9679697" y="5085184"/>
            <a:ext cx="902811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線性回歸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2DF49507-BA4A-442C-A9A0-144F4F8082B5}"/>
              </a:ext>
            </a:extLst>
          </p:cNvPr>
          <p:cNvSpPr/>
          <p:nvPr/>
        </p:nvSpPr>
        <p:spPr>
          <a:xfrm>
            <a:off x="9212802" y="3284984"/>
            <a:ext cx="1293944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Sigmoid 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函數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8AA8659-AA1B-441D-88D8-CC47075F5C2D}"/>
              </a:ext>
            </a:extLst>
          </p:cNvPr>
          <p:cNvSpPr/>
          <p:nvPr/>
        </p:nvSpPr>
        <p:spPr>
          <a:xfrm>
            <a:off x="7947752" y="3284984"/>
            <a:ext cx="902811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條件機率</a:t>
            </a:r>
          </a:p>
        </p:txBody>
      </p:sp>
      <p:pic>
        <p:nvPicPr>
          <p:cNvPr id="27650" name="Picture 2" descr="Understanding the Sigmoid Function in Logistic Regression: Mapping Inputs  to Probabilities">
            <a:extLst>
              <a:ext uri="{FF2B5EF4-FFF2-40B4-BE49-F238E27FC236}">
                <a16:creationId xmlns:a16="http://schemas.microsoft.com/office/drawing/2014/main" id="{45F338A5-2F2A-4F13-A268-34ADCD855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876" y="4151939"/>
            <a:ext cx="2232248" cy="148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63D32B4-0979-08BB-4ED6-D8D399C76ECC}"/>
              </a:ext>
            </a:extLst>
          </p:cNvPr>
          <p:cNvSpPr/>
          <p:nvPr/>
        </p:nvSpPr>
        <p:spPr>
          <a:xfrm>
            <a:off x="5663952" y="5616773"/>
            <a:ext cx="1293944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Sigmoid 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函數</a:t>
            </a:r>
          </a:p>
        </p:txBody>
      </p:sp>
    </p:spTree>
    <p:extLst>
      <p:ext uri="{BB962C8B-B14F-4D97-AF65-F5344CB8AC3E}">
        <p14:creationId xmlns:p14="http://schemas.microsoft.com/office/powerpoint/2010/main" val="19675482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交叉熵 </a:t>
            </a: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– </a:t>
            </a: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與 </a:t>
            </a: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Ground Truth </a:t>
            </a: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比較</a:t>
            </a: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endParaRPr kumimoji="0" lang="zh-TW" altLang="en-US" sz="3200" b="1" i="0" u="none" strike="noStrike" kern="1200" cap="none" spc="15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交叉熵是一種用來量化兩個概率分布之間差異的損失函數。衡量預測分布與真實分布之間的不一致程度。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641DEBA-9771-4294-8D46-E05EDA78D52F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advance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F9E931-BA29-4544-BC7A-77C66A0D388C}"/>
              </a:ext>
            </a:extLst>
          </p:cNvPr>
          <p:cNvSpPr/>
          <p:nvPr/>
        </p:nvSpPr>
        <p:spPr>
          <a:xfrm>
            <a:off x="2999656" y="1556792"/>
            <a:ext cx="64807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AE16BC58-AD7C-46CF-9575-14973153318C}"/>
              </a:ext>
            </a:extLst>
          </p:cNvPr>
          <p:cNvGrpSpPr/>
          <p:nvPr/>
        </p:nvGrpSpPr>
        <p:grpSpPr>
          <a:xfrm>
            <a:off x="1559496" y="1556792"/>
            <a:ext cx="5208959" cy="4617804"/>
            <a:chOff x="6503665" y="1484784"/>
            <a:chExt cx="5208959" cy="4617804"/>
          </a:xfrm>
        </p:grpSpPr>
        <p:pic>
          <p:nvPicPr>
            <p:cNvPr id="26634" name="Picture 10" descr="Cross-Entropy Loss Function. A loss function used in most… | by Kiprono  Elijah Koech | Towards Data Science">
              <a:extLst>
                <a:ext uri="{FF2B5EF4-FFF2-40B4-BE49-F238E27FC236}">
                  <a16:creationId xmlns:a16="http://schemas.microsoft.com/office/drawing/2014/main" id="{425824FB-C4B9-4BFB-AF55-D96D26B82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2104" y="1484784"/>
              <a:ext cx="4200525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E3AAEDBB-E1C8-4617-8637-4327AB032644}"/>
                </a:ext>
              </a:extLst>
            </p:cNvPr>
            <p:cNvCxnSpPr>
              <a:cxnSpLocks/>
            </p:cNvCxnSpPr>
            <p:nvPr/>
          </p:nvCxnSpPr>
          <p:spPr>
            <a:xfrm>
              <a:off x="6503665" y="5582766"/>
              <a:ext cx="2040607" cy="0"/>
            </a:xfrm>
            <a:prstGeom prst="line">
              <a:avLst/>
            </a:prstGeom>
            <a:ln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4CF87D06-5E6F-4526-A73B-E8DFCDED746B}"/>
                </a:ext>
              </a:extLst>
            </p:cNvPr>
            <p:cNvSpPr/>
            <p:nvPr/>
          </p:nvSpPr>
          <p:spPr>
            <a:xfrm>
              <a:off x="6744072" y="4869160"/>
              <a:ext cx="288032" cy="720080"/>
            </a:xfrm>
            <a:prstGeom prst="rect">
              <a:avLst/>
            </a:prstGeom>
            <a:solidFill>
              <a:schemeClr val="accent6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DAAD3FF2-CF0F-4FB5-BF8F-A75DD626F9FA}"/>
                </a:ext>
              </a:extLst>
            </p:cNvPr>
            <p:cNvSpPr/>
            <p:nvPr/>
          </p:nvSpPr>
          <p:spPr>
            <a:xfrm>
              <a:off x="7176120" y="5373216"/>
              <a:ext cx="288032" cy="216024"/>
            </a:xfrm>
            <a:prstGeom prst="rect">
              <a:avLst/>
            </a:prstGeom>
            <a:solidFill>
              <a:schemeClr val="accent6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F394445-4DA1-4832-A4AA-E4691DBD8968}"/>
                </a:ext>
              </a:extLst>
            </p:cNvPr>
            <p:cNvSpPr/>
            <p:nvPr/>
          </p:nvSpPr>
          <p:spPr>
            <a:xfrm>
              <a:off x="7608168" y="5517232"/>
              <a:ext cx="288032" cy="72008"/>
            </a:xfrm>
            <a:prstGeom prst="rect">
              <a:avLst/>
            </a:prstGeom>
            <a:solidFill>
              <a:schemeClr val="accent6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3CBB6C42-E7E3-406F-9420-9920A2A25C9A}"/>
                </a:ext>
              </a:extLst>
            </p:cNvPr>
            <p:cNvSpPr/>
            <p:nvPr/>
          </p:nvSpPr>
          <p:spPr>
            <a:xfrm>
              <a:off x="8040216" y="5517232"/>
              <a:ext cx="288032" cy="72008"/>
            </a:xfrm>
            <a:prstGeom prst="rect">
              <a:avLst/>
            </a:prstGeom>
            <a:solidFill>
              <a:schemeClr val="accent6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46" name="直線接點 45">
              <a:extLst>
                <a:ext uri="{FF2B5EF4-FFF2-40B4-BE49-F238E27FC236}">
                  <a16:creationId xmlns:a16="http://schemas.microsoft.com/office/drawing/2014/main" id="{0A6936E6-0B88-443B-B47B-744618A4D22D}"/>
                </a:ext>
              </a:extLst>
            </p:cNvPr>
            <p:cNvCxnSpPr>
              <a:cxnSpLocks/>
            </p:cNvCxnSpPr>
            <p:nvPr/>
          </p:nvCxnSpPr>
          <p:spPr>
            <a:xfrm>
              <a:off x="9672017" y="5582766"/>
              <a:ext cx="2040607" cy="0"/>
            </a:xfrm>
            <a:prstGeom prst="line">
              <a:avLst/>
            </a:prstGeom>
            <a:ln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B1259521-25CF-409A-9B54-6DC2D6067436}"/>
                </a:ext>
              </a:extLst>
            </p:cNvPr>
            <p:cNvSpPr/>
            <p:nvPr/>
          </p:nvSpPr>
          <p:spPr>
            <a:xfrm>
              <a:off x="9912424" y="4725144"/>
              <a:ext cx="288032" cy="864096"/>
            </a:xfrm>
            <a:prstGeom prst="rect">
              <a:avLst/>
            </a:prstGeom>
            <a:solidFill>
              <a:schemeClr val="accent6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5CB8E5B9-0335-4761-872B-7A55F8740FC6}"/>
                </a:ext>
              </a:extLst>
            </p:cNvPr>
            <p:cNvCxnSpPr>
              <a:cxnSpLocks/>
            </p:cNvCxnSpPr>
            <p:nvPr/>
          </p:nvCxnSpPr>
          <p:spPr>
            <a:xfrm>
              <a:off x="10056440" y="5517232"/>
              <a:ext cx="0" cy="216024"/>
            </a:xfrm>
            <a:prstGeom prst="line">
              <a:avLst/>
            </a:prstGeom>
            <a:ln w="19050"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接點 55">
              <a:extLst>
                <a:ext uri="{FF2B5EF4-FFF2-40B4-BE49-F238E27FC236}">
                  <a16:creationId xmlns:a16="http://schemas.microsoft.com/office/drawing/2014/main" id="{99A09CEF-B614-4CDF-8AE3-103606E41E6B}"/>
                </a:ext>
              </a:extLst>
            </p:cNvPr>
            <p:cNvCxnSpPr>
              <a:cxnSpLocks/>
            </p:cNvCxnSpPr>
            <p:nvPr/>
          </p:nvCxnSpPr>
          <p:spPr>
            <a:xfrm>
              <a:off x="10488488" y="5517232"/>
              <a:ext cx="0" cy="216024"/>
            </a:xfrm>
            <a:prstGeom prst="line">
              <a:avLst/>
            </a:prstGeom>
            <a:ln w="19050"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12A3087B-24BE-4535-9072-72CDFE31AAAA}"/>
                </a:ext>
              </a:extLst>
            </p:cNvPr>
            <p:cNvCxnSpPr>
              <a:cxnSpLocks/>
            </p:cNvCxnSpPr>
            <p:nvPr/>
          </p:nvCxnSpPr>
          <p:spPr>
            <a:xfrm>
              <a:off x="10920536" y="5517232"/>
              <a:ext cx="0" cy="216024"/>
            </a:xfrm>
            <a:prstGeom prst="line">
              <a:avLst/>
            </a:prstGeom>
            <a:ln w="19050"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接點 57">
              <a:extLst>
                <a:ext uri="{FF2B5EF4-FFF2-40B4-BE49-F238E27FC236}">
                  <a16:creationId xmlns:a16="http://schemas.microsoft.com/office/drawing/2014/main" id="{A80E6914-4431-4110-B2DE-B47EFF7B73D8}"/>
                </a:ext>
              </a:extLst>
            </p:cNvPr>
            <p:cNvCxnSpPr>
              <a:cxnSpLocks/>
            </p:cNvCxnSpPr>
            <p:nvPr/>
          </p:nvCxnSpPr>
          <p:spPr>
            <a:xfrm>
              <a:off x="11352584" y="5517232"/>
              <a:ext cx="0" cy="216024"/>
            </a:xfrm>
            <a:prstGeom prst="line">
              <a:avLst/>
            </a:prstGeom>
            <a:ln w="19050"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接點 61">
              <a:extLst>
                <a:ext uri="{FF2B5EF4-FFF2-40B4-BE49-F238E27FC236}">
                  <a16:creationId xmlns:a16="http://schemas.microsoft.com/office/drawing/2014/main" id="{3E94877C-15DB-4A6B-9BB5-CFA96179EDDB}"/>
                </a:ext>
              </a:extLst>
            </p:cNvPr>
            <p:cNvCxnSpPr>
              <a:cxnSpLocks/>
            </p:cNvCxnSpPr>
            <p:nvPr/>
          </p:nvCxnSpPr>
          <p:spPr>
            <a:xfrm>
              <a:off x="8184232" y="5517232"/>
              <a:ext cx="0" cy="216024"/>
            </a:xfrm>
            <a:prstGeom prst="line">
              <a:avLst/>
            </a:prstGeom>
            <a:ln w="19050"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接點 62">
              <a:extLst>
                <a:ext uri="{FF2B5EF4-FFF2-40B4-BE49-F238E27FC236}">
                  <a16:creationId xmlns:a16="http://schemas.microsoft.com/office/drawing/2014/main" id="{B4631BC1-15CE-43B5-B4B8-B770422BF5CE}"/>
                </a:ext>
              </a:extLst>
            </p:cNvPr>
            <p:cNvCxnSpPr>
              <a:cxnSpLocks/>
            </p:cNvCxnSpPr>
            <p:nvPr/>
          </p:nvCxnSpPr>
          <p:spPr>
            <a:xfrm>
              <a:off x="7752184" y="5517232"/>
              <a:ext cx="0" cy="216024"/>
            </a:xfrm>
            <a:prstGeom prst="line">
              <a:avLst/>
            </a:prstGeom>
            <a:ln w="19050"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接點 63">
              <a:extLst>
                <a:ext uri="{FF2B5EF4-FFF2-40B4-BE49-F238E27FC236}">
                  <a16:creationId xmlns:a16="http://schemas.microsoft.com/office/drawing/2014/main" id="{DA819704-56F4-4D62-A8E8-45C772FBBC17}"/>
                </a:ext>
              </a:extLst>
            </p:cNvPr>
            <p:cNvCxnSpPr>
              <a:cxnSpLocks/>
            </p:cNvCxnSpPr>
            <p:nvPr/>
          </p:nvCxnSpPr>
          <p:spPr>
            <a:xfrm>
              <a:off x="7320136" y="5517232"/>
              <a:ext cx="0" cy="216024"/>
            </a:xfrm>
            <a:prstGeom prst="line">
              <a:avLst/>
            </a:prstGeom>
            <a:ln w="19050"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EE5D0DE3-DF55-420F-9F52-4EDFCC3E2F3F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5517232"/>
              <a:ext cx="0" cy="216024"/>
            </a:xfrm>
            <a:prstGeom prst="line">
              <a:avLst/>
            </a:prstGeom>
            <a:ln w="19050"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30DD9299-A8B6-4B9F-9035-CDF35CA18687}"/>
                </a:ext>
              </a:extLst>
            </p:cNvPr>
            <p:cNvCxnSpPr>
              <a:cxnSpLocks/>
            </p:cNvCxnSpPr>
            <p:nvPr/>
          </p:nvCxnSpPr>
          <p:spPr>
            <a:xfrm>
              <a:off x="6528048" y="4725144"/>
              <a:ext cx="5184576" cy="0"/>
            </a:xfrm>
            <a:prstGeom prst="line">
              <a:avLst/>
            </a:prstGeom>
            <a:ln>
              <a:solidFill>
                <a:schemeClr val="accent6">
                  <a:lumMod val="1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E8FAAE2C-D3DC-4F8C-801E-B6C721FAE03C}"/>
                </a:ext>
              </a:extLst>
            </p:cNvPr>
            <p:cNvGrpSpPr/>
            <p:nvPr/>
          </p:nvGrpSpPr>
          <p:grpSpPr>
            <a:xfrm>
              <a:off x="6744072" y="5733256"/>
              <a:ext cx="1609050" cy="369332"/>
              <a:chOff x="6744072" y="5733256"/>
              <a:chExt cx="1609050" cy="369332"/>
            </a:xfrm>
          </p:grpSpPr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87C1C822-BA0D-45E0-8AB8-B6F1F439B72E}"/>
                  </a:ext>
                </a:extLst>
              </p:cNvPr>
              <p:cNvSpPr/>
              <p:nvPr/>
            </p:nvSpPr>
            <p:spPr>
              <a:xfrm>
                <a:off x="6744072" y="5733256"/>
                <a:ext cx="3129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7572"/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1</a:t>
                </a:r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309D11FF-8726-4305-9436-4EB83DAA025B}"/>
                  </a:ext>
                </a:extLst>
              </p:cNvPr>
              <p:cNvSpPr/>
              <p:nvPr/>
            </p:nvSpPr>
            <p:spPr>
              <a:xfrm>
                <a:off x="7176120" y="5733256"/>
                <a:ext cx="3129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7572"/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2</a:t>
                </a:r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0F419B14-0E27-4FAD-80B7-D7AED3EB4146}"/>
                  </a:ext>
                </a:extLst>
              </p:cNvPr>
              <p:cNvSpPr/>
              <p:nvPr/>
            </p:nvSpPr>
            <p:spPr>
              <a:xfrm>
                <a:off x="7608168" y="5733256"/>
                <a:ext cx="3129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7572"/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3</a:t>
                </a:r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940A8494-E98B-4AE8-BE97-4234666522BD}"/>
                  </a:ext>
                </a:extLst>
              </p:cNvPr>
              <p:cNvSpPr/>
              <p:nvPr/>
            </p:nvSpPr>
            <p:spPr>
              <a:xfrm>
                <a:off x="8040216" y="5733256"/>
                <a:ext cx="3129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7572"/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4</a:t>
                </a:r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id="{480A3C39-E713-4341-9A42-BF21F2CA19F3}"/>
                </a:ext>
              </a:extLst>
            </p:cNvPr>
            <p:cNvGrpSpPr/>
            <p:nvPr/>
          </p:nvGrpSpPr>
          <p:grpSpPr>
            <a:xfrm>
              <a:off x="9912424" y="5733256"/>
              <a:ext cx="1609050" cy="369332"/>
              <a:chOff x="6744072" y="5733256"/>
              <a:chExt cx="1609050" cy="369332"/>
            </a:xfrm>
          </p:grpSpPr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5C08E66C-EC8E-4497-9CCD-C9AE32356800}"/>
                  </a:ext>
                </a:extLst>
              </p:cNvPr>
              <p:cNvSpPr/>
              <p:nvPr/>
            </p:nvSpPr>
            <p:spPr>
              <a:xfrm>
                <a:off x="6744072" y="5733256"/>
                <a:ext cx="3129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7572"/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1</a:t>
                </a:r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58D99E40-458D-4FC2-A447-81B0D5D3CEE2}"/>
                  </a:ext>
                </a:extLst>
              </p:cNvPr>
              <p:cNvSpPr/>
              <p:nvPr/>
            </p:nvSpPr>
            <p:spPr>
              <a:xfrm>
                <a:off x="7176120" y="5733256"/>
                <a:ext cx="3129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7572"/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2</a:t>
                </a:r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086D328D-EC69-4470-8E9A-EDC6B8C5E760}"/>
                  </a:ext>
                </a:extLst>
              </p:cNvPr>
              <p:cNvSpPr/>
              <p:nvPr/>
            </p:nvSpPr>
            <p:spPr>
              <a:xfrm>
                <a:off x="7608168" y="5733256"/>
                <a:ext cx="3129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7572"/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3</a:t>
                </a:r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781A5101-4E4C-49E6-A971-FEF821BA76D8}"/>
                  </a:ext>
                </a:extLst>
              </p:cNvPr>
              <p:cNvSpPr/>
              <p:nvPr/>
            </p:nvSpPr>
            <p:spPr>
              <a:xfrm>
                <a:off x="8040216" y="5733256"/>
                <a:ext cx="3129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7572"/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4</a:t>
                </a:r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7EEB618C-362A-4BA3-88C1-A93962F22A5F}"/>
                </a:ext>
              </a:extLst>
            </p:cNvPr>
            <p:cNvSpPr/>
            <p:nvPr/>
          </p:nvSpPr>
          <p:spPr>
            <a:xfrm>
              <a:off x="9840416" y="3717032"/>
              <a:ext cx="16065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D8D8D8">
                      <a:lumMod val="10000"/>
                    </a:srgbClr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Ground Truth</a:t>
              </a: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C368565D-4DB0-4F68-AB04-93D4546A0E24}"/>
                </a:ext>
              </a:extLst>
            </p:cNvPr>
            <p:cNvSpPr/>
            <p:nvPr/>
          </p:nvSpPr>
          <p:spPr>
            <a:xfrm>
              <a:off x="6816080" y="3717032"/>
              <a:ext cx="15343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D8D8D8">
                      <a:lumMod val="10000"/>
                    </a:srgbClr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Probabilities</a:t>
              </a:r>
            </a:p>
          </p:txBody>
        </p: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0FBA50C0-65A5-4601-88C6-7E4C4403761D}"/>
                </a:ext>
              </a:extLst>
            </p:cNvPr>
            <p:cNvGrpSpPr/>
            <p:nvPr/>
          </p:nvGrpSpPr>
          <p:grpSpPr>
            <a:xfrm>
              <a:off x="6600056" y="4437112"/>
              <a:ext cx="1798205" cy="246221"/>
              <a:chOff x="6744072" y="5733256"/>
              <a:chExt cx="1798205" cy="246221"/>
            </a:xfrm>
          </p:grpSpPr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EEF22131-FF5E-4057-B8C7-1FEE06C175EE}"/>
                  </a:ext>
                </a:extLst>
              </p:cNvPr>
              <p:cNvSpPr/>
              <p:nvPr/>
            </p:nvSpPr>
            <p:spPr>
              <a:xfrm>
                <a:off x="6744072" y="5733256"/>
                <a:ext cx="502061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7572"/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0.775</a:t>
                </a:r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A70C8A4D-73AF-4B03-BF0C-4E0E184E98A3}"/>
                  </a:ext>
                </a:extLst>
              </p:cNvPr>
              <p:cNvSpPr/>
              <p:nvPr/>
            </p:nvSpPr>
            <p:spPr>
              <a:xfrm>
                <a:off x="7176120" y="5733256"/>
                <a:ext cx="502061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7572"/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0.116</a:t>
                </a:r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379F458F-B38F-4770-B3C3-4850610AE5B6}"/>
                  </a:ext>
                </a:extLst>
              </p:cNvPr>
              <p:cNvSpPr/>
              <p:nvPr/>
            </p:nvSpPr>
            <p:spPr>
              <a:xfrm>
                <a:off x="7608168" y="5733256"/>
                <a:ext cx="502061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7572"/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0.039</a:t>
                </a:r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2471BC62-DCD0-4E94-82EE-7E716780AE34}"/>
                  </a:ext>
                </a:extLst>
              </p:cNvPr>
              <p:cNvSpPr/>
              <p:nvPr/>
            </p:nvSpPr>
            <p:spPr>
              <a:xfrm>
                <a:off x="8040216" y="5733256"/>
                <a:ext cx="502061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7572"/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0.070</a:t>
                </a:r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grpSp>
          <p:nvGrpSpPr>
            <p:cNvPr id="87" name="群組 86">
              <a:extLst>
                <a:ext uri="{FF2B5EF4-FFF2-40B4-BE49-F238E27FC236}">
                  <a16:creationId xmlns:a16="http://schemas.microsoft.com/office/drawing/2014/main" id="{10951115-4603-4BDB-9913-93732D59C5AF}"/>
                </a:ext>
              </a:extLst>
            </p:cNvPr>
            <p:cNvGrpSpPr/>
            <p:nvPr/>
          </p:nvGrpSpPr>
          <p:grpSpPr>
            <a:xfrm>
              <a:off x="9840416" y="4437112"/>
              <a:ext cx="1551342" cy="246221"/>
              <a:chOff x="6744072" y="5733256"/>
              <a:chExt cx="1551342" cy="246221"/>
            </a:xfrm>
          </p:grpSpPr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3BC5247B-5C56-4821-A1B9-C65255350616}"/>
                  </a:ext>
                </a:extLst>
              </p:cNvPr>
              <p:cNvSpPr/>
              <p:nvPr/>
            </p:nvSpPr>
            <p:spPr>
              <a:xfrm>
                <a:off x="6744072" y="5733256"/>
                <a:ext cx="25519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7572"/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1</a:t>
                </a:r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E5B47D3F-E8F1-4937-87E8-ADF753784169}"/>
                  </a:ext>
                </a:extLst>
              </p:cNvPr>
              <p:cNvSpPr/>
              <p:nvPr/>
            </p:nvSpPr>
            <p:spPr>
              <a:xfrm>
                <a:off x="7176120" y="5733256"/>
                <a:ext cx="25519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7572"/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0</a:t>
                </a:r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A07C5304-6344-4B4D-9F51-4316D2B8CD50}"/>
                  </a:ext>
                </a:extLst>
              </p:cNvPr>
              <p:cNvSpPr/>
              <p:nvPr/>
            </p:nvSpPr>
            <p:spPr>
              <a:xfrm>
                <a:off x="7608168" y="5733256"/>
                <a:ext cx="25519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7572"/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0</a:t>
                </a:r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496601D3-77EE-41BD-AA9B-17A85C8174A6}"/>
                  </a:ext>
                </a:extLst>
              </p:cNvPr>
              <p:cNvSpPr/>
              <p:nvPr/>
            </p:nvSpPr>
            <p:spPr>
              <a:xfrm>
                <a:off x="8040216" y="5733256"/>
                <a:ext cx="25519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7572"/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0</a:t>
                </a:r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</p:grpSp>
      <p:sp>
        <p:nvSpPr>
          <p:cNvPr id="4" name="文字方塊 3">
            <a:extLst>
              <a:ext uri="{FF2B5EF4-FFF2-40B4-BE49-F238E27FC236}">
                <a16:creationId xmlns:a16="http://schemas.microsoft.com/office/drawing/2014/main" id="{EEEFEC0C-F13E-49CD-AAAF-09E91CE33157}"/>
              </a:ext>
            </a:extLst>
          </p:cNvPr>
          <p:cNvSpPr txBox="1"/>
          <p:nvPr/>
        </p:nvSpPr>
        <p:spPr>
          <a:xfrm>
            <a:off x="551384" y="1988840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-0.775*log(0.775) 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757DE95-CEB1-4773-9CA6-3F257CEE3019}"/>
              </a:ext>
            </a:extLst>
          </p:cNvPr>
          <p:cNvSpPr txBox="1"/>
          <p:nvPr/>
        </p:nvSpPr>
        <p:spPr>
          <a:xfrm>
            <a:off x="6240016" y="1988840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Class 1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8E5CD63F-50C8-4B2D-898F-99D9288C7315}"/>
              </a:ext>
            </a:extLst>
          </p:cNvPr>
          <p:cNvSpPr txBox="1"/>
          <p:nvPr/>
        </p:nvSpPr>
        <p:spPr>
          <a:xfrm>
            <a:off x="6240016" y="2431921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Class 2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F96EDA65-2A16-465E-9210-C0F6E1C86A6F}"/>
              </a:ext>
            </a:extLst>
          </p:cNvPr>
          <p:cNvSpPr txBox="1"/>
          <p:nvPr/>
        </p:nvSpPr>
        <p:spPr>
          <a:xfrm>
            <a:off x="6240016" y="2924944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Class 3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4F8A059A-38A9-4274-A1C9-3DB5644086D5}"/>
              </a:ext>
            </a:extLst>
          </p:cNvPr>
          <p:cNvSpPr txBox="1"/>
          <p:nvPr/>
        </p:nvSpPr>
        <p:spPr>
          <a:xfrm>
            <a:off x="6240016" y="3368025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Class 4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134BD1CC-2E58-4012-913A-6DAFE8E71164}"/>
              </a:ext>
            </a:extLst>
          </p:cNvPr>
          <p:cNvSpPr txBox="1"/>
          <p:nvPr/>
        </p:nvSpPr>
        <p:spPr>
          <a:xfrm>
            <a:off x="551384" y="242088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-0.116*log(0.116) 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FFDE98BF-EA96-4447-87A0-68337C306724}"/>
              </a:ext>
            </a:extLst>
          </p:cNvPr>
          <p:cNvSpPr txBox="1"/>
          <p:nvPr/>
        </p:nvSpPr>
        <p:spPr>
          <a:xfrm>
            <a:off x="551384" y="2924944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-0.039*log(0.039) 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11437F59-E4D3-458C-9082-C54A3E889A26}"/>
              </a:ext>
            </a:extLst>
          </p:cNvPr>
          <p:cNvSpPr txBox="1"/>
          <p:nvPr/>
        </p:nvSpPr>
        <p:spPr>
          <a:xfrm>
            <a:off x="551384" y="3356992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-0.070*log(0.070) 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69" name="圖片 68">
            <a:extLst>
              <a:ext uri="{FF2B5EF4-FFF2-40B4-BE49-F238E27FC236}">
                <a16:creationId xmlns:a16="http://schemas.microsoft.com/office/drawing/2014/main" id="{F7C38BB1-EB85-422A-BCF8-5C83172A3D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132"/>
          <a:stretch/>
        </p:blipFill>
        <p:spPr>
          <a:xfrm>
            <a:off x="8544272" y="1916832"/>
            <a:ext cx="1959189" cy="536397"/>
          </a:xfrm>
          <a:prstGeom prst="rect">
            <a:avLst/>
          </a:prstGeom>
        </p:spPr>
      </p:pic>
      <p:sp>
        <p:nvSpPr>
          <p:cNvPr id="74" name="文字方塊 73">
            <a:extLst>
              <a:ext uri="{FF2B5EF4-FFF2-40B4-BE49-F238E27FC236}">
                <a16:creationId xmlns:a16="http://schemas.microsoft.com/office/drawing/2014/main" id="{EAFE526C-ABBD-4D24-8471-1CA0AD5452F6}"/>
              </a:ext>
            </a:extLst>
          </p:cNvPr>
          <p:cNvSpPr txBox="1"/>
          <p:nvPr/>
        </p:nvSpPr>
        <p:spPr>
          <a:xfrm>
            <a:off x="7320136" y="2564904"/>
            <a:ext cx="47998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演算法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5FBD73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*log(0.775)  + -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*log(0.116) + -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*log(0.039) + -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*log(0.070)\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= 0.11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演算法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5FBD73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*log(0.891)  + -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*log(0) + -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*log(0.039) + -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*log(0.070)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= 0.05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演算法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5FBD73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*log(0.999)  + -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*log(0.001) + -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*log(0) + -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*log(0)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= 0.0004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CC307F33-C347-42ED-A09C-A8307A2AFCD6}"/>
              </a:ext>
            </a:extLst>
          </p:cNvPr>
          <p:cNvSpPr/>
          <p:nvPr/>
        </p:nvSpPr>
        <p:spPr>
          <a:xfrm>
            <a:off x="767408" y="1484784"/>
            <a:ext cx="1056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Entropy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80C6D3EE-D740-4B89-924F-7C84C29B9923}"/>
              </a:ext>
            </a:extLst>
          </p:cNvPr>
          <p:cNvSpPr/>
          <p:nvPr/>
        </p:nvSpPr>
        <p:spPr>
          <a:xfrm>
            <a:off x="8688288" y="1556792"/>
            <a:ext cx="1782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Cross Entropy 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261B6B88-9B3D-4EB5-A18A-C52E8926EABF}"/>
              </a:ext>
            </a:extLst>
          </p:cNvPr>
          <p:cNvSpPr/>
          <p:nvPr/>
        </p:nvSpPr>
        <p:spPr>
          <a:xfrm>
            <a:off x="2351584" y="1988840"/>
            <a:ext cx="648072" cy="288032"/>
          </a:xfrm>
          <a:prstGeom prst="rect">
            <a:avLst/>
          </a:prstGeom>
          <a:solidFill>
            <a:srgbClr val="D5E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0.775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8441C28F-40B1-4F5A-AA9A-69E2653F1B0C}"/>
              </a:ext>
            </a:extLst>
          </p:cNvPr>
          <p:cNvSpPr/>
          <p:nvPr/>
        </p:nvSpPr>
        <p:spPr>
          <a:xfrm>
            <a:off x="2351584" y="2492896"/>
            <a:ext cx="648072" cy="288032"/>
          </a:xfrm>
          <a:prstGeom prst="rect">
            <a:avLst/>
          </a:prstGeom>
          <a:solidFill>
            <a:srgbClr val="D5E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0.116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68C92972-5A52-4AE5-A19B-216AD298CA69}"/>
              </a:ext>
            </a:extLst>
          </p:cNvPr>
          <p:cNvSpPr/>
          <p:nvPr/>
        </p:nvSpPr>
        <p:spPr>
          <a:xfrm>
            <a:off x="2351584" y="2924944"/>
            <a:ext cx="648072" cy="288032"/>
          </a:xfrm>
          <a:prstGeom prst="rect">
            <a:avLst/>
          </a:prstGeom>
          <a:solidFill>
            <a:srgbClr val="D5E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0.039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523C812C-D93D-44D4-BCD0-0B7C921ADEAC}"/>
              </a:ext>
            </a:extLst>
          </p:cNvPr>
          <p:cNvSpPr/>
          <p:nvPr/>
        </p:nvSpPr>
        <p:spPr>
          <a:xfrm>
            <a:off x="2351584" y="3356992"/>
            <a:ext cx="648072" cy="288032"/>
          </a:xfrm>
          <a:prstGeom prst="rect">
            <a:avLst/>
          </a:prstGeom>
          <a:solidFill>
            <a:srgbClr val="D5E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0.070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7FF0242D-AEB3-43BD-A30F-C0774324AA50}"/>
              </a:ext>
            </a:extLst>
          </p:cNvPr>
          <p:cNvSpPr/>
          <p:nvPr/>
        </p:nvSpPr>
        <p:spPr>
          <a:xfrm>
            <a:off x="5447928" y="1988840"/>
            <a:ext cx="576064" cy="288032"/>
          </a:xfrm>
          <a:prstGeom prst="rect">
            <a:avLst/>
          </a:prstGeom>
          <a:solidFill>
            <a:srgbClr val="F8C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EB295F5D-E3BD-4348-BA9C-EC7E5506FF14}"/>
              </a:ext>
            </a:extLst>
          </p:cNvPr>
          <p:cNvSpPr/>
          <p:nvPr/>
        </p:nvSpPr>
        <p:spPr>
          <a:xfrm>
            <a:off x="5447928" y="2492896"/>
            <a:ext cx="576064" cy="288032"/>
          </a:xfrm>
          <a:prstGeom prst="rect">
            <a:avLst/>
          </a:prstGeom>
          <a:solidFill>
            <a:srgbClr val="F8C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631FAD55-4E14-4662-912B-2DECC16369EE}"/>
              </a:ext>
            </a:extLst>
          </p:cNvPr>
          <p:cNvSpPr/>
          <p:nvPr/>
        </p:nvSpPr>
        <p:spPr>
          <a:xfrm>
            <a:off x="5447928" y="2924944"/>
            <a:ext cx="576064" cy="288032"/>
          </a:xfrm>
          <a:prstGeom prst="rect">
            <a:avLst/>
          </a:prstGeom>
          <a:solidFill>
            <a:srgbClr val="F8C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B733139A-ACD6-4235-95F4-25EFD6DB0C25}"/>
              </a:ext>
            </a:extLst>
          </p:cNvPr>
          <p:cNvSpPr/>
          <p:nvPr/>
        </p:nvSpPr>
        <p:spPr>
          <a:xfrm>
            <a:off x="5447928" y="3356992"/>
            <a:ext cx="576064" cy="288032"/>
          </a:xfrm>
          <a:prstGeom prst="rect">
            <a:avLst/>
          </a:prstGeom>
          <a:solidFill>
            <a:srgbClr val="F8C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FF280A3E-307E-436D-9F88-E4AE67C1CD11}"/>
              </a:ext>
            </a:extLst>
          </p:cNvPr>
          <p:cNvGrpSpPr/>
          <p:nvPr/>
        </p:nvGrpSpPr>
        <p:grpSpPr>
          <a:xfrm>
            <a:off x="0" y="3212976"/>
            <a:ext cx="2017605" cy="479376"/>
            <a:chOff x="-98069" y="3267332"/>
            <a:chExt cx="2017605" cy="479376"/>
          </a:xfrm>
        </p:grpSpPr>
        <p:cxnSp>
          <p:nvCxnSpPr>
            <p:cNvPr id="103" name="直線接點 102">
              <a:extLst>
                <a:ext uri="{FF2B5EF4-FFF2-40B4-BE49-F238E27FC236}">
                  <a16:creationId xmlns:a16="http://schemas.microsoft.com/office/drawing/2014/main" id="{21E47540-C3B8-4D8D-9344-9ACF0D651D3D}"/>
                </a:ext>
              </a:extLst>
            </p:cNvPr>
            <p:cNvCxnSpPr/>
            <p:nvPr/>
          </p:nvCxnSpPr>
          <p:spPr>
            <a:xfrm>
              <a:off x="119336" y="3717032"/>
              <a:ext cx="1800200" cy="0"/>
            </a:xfrm>
            <a:prstGeom prst="line">
              <a:avLst/>
            </a:prstGeom>
            <a:ln w="28575"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弧形 103">
              <a:extLst>
                <a:ext uri="{FF2B5EF4-FFF2-40B4-BE49-F238E27FC236}">
                  <a16:creationId xmlns:a16="http://schemas.microsoft.com/office/drawing/2014/main" id="{60BB2736-EAE7-43C7-AA00-B1EFEF5F641C}"/>
                </a:ext>
              </a:extLst>
            </p:cNvPr>
            <p:cNvSpPr/>
            <p:nvPr/>
          </p:nvSpPr>
          <p:spPr>
            <a:xfrm rot="4076454">
              <a:off x="-72867" y="3242130"/>
              <a:ext cx="479376" cy="529780"/>
            </a:xfrm>
            <a:prstGeom prst="arc">
              <a:avLst>
                <a:gd name="adj1" fmla="val 15204184"/>
                <a:gd name="adj2" fmla="val 0"/>
              </a:avLst>
            </a:prstGeom>
            <a:ln w="28575"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DFD7E912-19A6-47FC-B7CD-9C73B8822E60}"/>
              </a:ext>
            </a:extLst>
          </p:cNvPr>
          <p:cNvSpPr txBox="1"/>
          <p:nvPr/>
        </p:nvSpPr>
        <p:spPr>
          <a:xfrm>
            <a:off x="407368" y="3717032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0.330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06" name="加號 105">
            <a:extLst>
              <a:ext uri="{FF2B5EF4-FFF2-40B4-BE49-F238E27FC236}">
                <a16:creationId xmlns:a16="http://schemas.microsoft.com/office/drawing/2014/main" id="{83EF038F-760E-4944-A4C9-7EE2697FD836}"/>
              </a:ext>
            </a:extLst>
          </p:cNvPr>
          <p:cNvSpPr/>
          <p:nvPr/>
        </p:nvSpPr>
        <p:spPr>
          <a:xfrm>
            <a:off x="119336" y="3284984"/>
            <a:ext cx="360040" cy="360040"/>
          </a:xfrm>
          <a:prstGeom prst="mathPlus">
            <a:avLst>
              <a:gd name="adj1" fmla="val 4707"/>
            </a:avLst>
          </a:prstGeom>
          <a:solidFill>
            <a:schemeClr val="accent6">
              <a:lumMod val="10000"/>
            </a:schemeClr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7" name="矩形: 圓角 106">
            <a:extLst>
              <a:ext uri="{FF2B5EF4-FFF2-40B4-BE49-F238E27FC236}">
                <a16:creationId xmlns:a16="http://schemas.microsoft.com/office/drawing/2014/main" id="{83ED4719-BF9E-4999-9E33-D77CBF17B48D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Logistic Regression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2305487-2EAB-CEA1-DFBB-788C9BAAA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3047" y="5189051"/>
            <a:ext cx="642694" cy="64269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CE5A4D0-5793-03B5-F918-25A4708B5185}"/>
              </a:ext>
            </a:extLst>
          </p:cNvPr>
          <p:cNvSpPr/>
          <p:nvPr/>
        </p:nvSpPr>
        <p:spPr>
          <a:xfrm>
            <a:off x="7392144" y="5085184"/>
            <a:ext cx="4392488" cy="887461"/>
          </a:xfrm>
          <a:prstGeom prst="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7628CC0-E6E1-14B6-FEC9-453A374EC350}"/>
              </a:ext>
            </a:extLst>
          </p:cNvPr>
          <p:cNvSpPr txBox="1"/>
          <p:nvPr/>
        </p:nvSpPr>
        <p:spPr>
          <a:xfrm>
            <a:off x="8105742" y="5141648"/>
            <a:ext cx="36788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小叮嚀</a:t>
            </a:r>
            <a:endParaRPr kumimoji="0" lang="en-US" altLang="zh-TW" sz="1400" b="1" i="1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交叉熵越低，</a:t>
            </a:r>
            <a:endParaRPr kumimoji="0" lang="en-US" altLang="zh-TW" sz="1400" b="1" i="1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代表模型預測分布越接近真實，或是越一致</a:t>
            </a:r>
            <a:endParaRPr kumimoji="0" lang="en-US" altLang="zh-TW" sz="1400" b="1" i="1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77379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交叉熵 </a:t>
            </a: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– </a:t>
            </a: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與其他 </a:t>
            </a: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Probability </a:t>
            </a: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比較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交叉熵是一種用來量化兩個概率分布之間差異的損失函數。衡量預測分布與真實分布之間的不一致程度。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641DEBA-9771-4294-8D46-E05EDA78D52F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advance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F9E931-BA29-4544-BC7A-77C66A0D388C}"/>
              </a:ext>
            </a:extLst>
          </p:cNvPr>
          <p:cNvSpPr/>
          <p:nvPr/>
        </p:nvSpPr>
        <p:spPr>
          <a:xfrm>
            <a:off x="2999656" y="1556792"/>
            <a:ext cx="64807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AE16BC58-AD7C-46CF-9575-14973153318C}"/>
              </a:ext>
            </a:extLst>
          </p:cNvPr>
          <p:cNvGrpSpPr/>
          <p:nvPr/>
        </p:nvGrpSpPr>
        <p:grpSpPr>
          <a:xfrm>
            <a:off x="1559496" y="1556792"/>
            <a:ext cx="5208959" cy="4617804"/>
            <a:chOff x="6503665" y="1484784"/>
            <a:chExt cx="5208959" cy="4617804"/>
          </a:xfrm>
        </p:grpSpPr>
        <p:pic>
          <p:nvPicPr>
            <p:cNvPr id="26634" name="Picture 10" descr="Cross-Entropy Loss Function. A loss function used in most… | by Kiprono  Elijah Koech | Towards Data Science">
              <a:extLst>
                <a:ext uri="{FF2B5EF4-FFF2-40B4-BE49-F238E27FC236}">
                  <a16:creationId xmlns:a16="http://schemas.microsoft.com/office/drawing/2014/main" id="{425824FB-C4B9-4BFB-AF55-D96D26B82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2104" y="1484784"/>
              <a:ext cx="4200525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E3AAEDBB-E1C8-4617-8637-4327AB032644}"/>
                </a:ext>
              </a:extLst>
            </p:cNvPr>
            <p:cNvCxnSpPr>
              <a:cxnSpLocks/>
            </p:cNvCxnSpPr>
            <p:nvPr/>
          </p:nvCxnSpPr>
          <p:spPr>
            <a:xfrm>
              <a:off x="6503665" y="5582766"/>
              <a:ext cx="2040607" cy="0"/>
            </a:xfrm>
            <a:prstGeom prst="line">
              <a:avLst/>
            </a:prstGeom>
            <a:ln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4CF87D06-5E6F-4526-A73B-E8DFCDED746B}"/>
                </a:ext>
              </a:extLst>
            </p:cNvPr>
            <p:cNvSpPr/>
            <p:nvPr/>
          </p:nvSpPr>
          <p:spPr>
            <a:xfrm>
              <a:off x="6744072" y="5373216"/>
              <a:ext cx="288032" cy="216024"/>
            </a:xfrm>
            <a:prstGeom prst="rect">
              <a:avLst/>
            </a:prstGeom>
            <a:solidFill>
              <a:schemeClr val="accent6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DAAD3FF2-CF0F-4FB5-BF8F-A75DD626F9FA}"/>
                </a:ext>
              </a:extLst>
            </p:cNvPr>
            <p:cNvSpPr/>
            <p:nvPr/>
          </p:nvSpPr>
          <p:spPr>
            <a:xfrm>
              <a:off x="7176120" y="4941168"/>
              <a:ext cx="288032" cy="648072"/>
            </a:xfrm>
            <a:prstGeom prst="rect">
              <a:avLst/>
            </a:prstGeom>
            <a:solidFill>
              <a:schemeClr val="accent6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F394445-4DA1-4832-A4AA-E4691DBD8968}"/>
                </a:ext>
              </a:extLst>
            </p:cNvPr>
            <p:cNvSpPr/>
            <p:nvPr/>
          </p:nvSpPr>
          <p:spPr>
            <a:xfrm>
              <a:off x="7608168" y="5517232"/>
              <a:ext cx="288032" cy="72008"/>
            </a:xfrm>
            <a:prstGeom prst="rect">
              <a:avLst/>
            </a:prstGeom>
            <a:solidFill>
              <a:schemeClr val="accent6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3CBB6C42-E7E3-406F-9420-9920A2A25C9A}"/>
                </a:ext>
              </a:extLst>
            </p:cNvPr>
            <p:cNvSpPr/>
            <p:nvPr/>
          </p:nvSpPr>
          <p:spPr>
            <a:xfrm>
              <a:off x="8040216" y="5517232"/>
              <a:ext cx="288032" cy="72008"/>
            </a:xfrm>
            <a:prstGeom prst="rect">
              <a:avLst/>
            </a:prstGeom>
            <a:solidFill>
              <a:schemeClr val="accent6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46" name="直線接點 45">
              <a:extLst>
                <a:ext uri="{FF2B5EF4-FFF2-40B4-BE49-F238E27FC236}">
                  <a16:creationId xmlns:a16="http://schemas.microsoft.com/office/drawing/2014/main" id="{0A6936E6-0B88-443B-B47B-744618A4D22D}"/>
                </a:ext>
              </a:extLst>
            </p:cNvPr>
            <p:cNvCxnSpPr>
              <a:cxnSpLocks/>
            </p:cNvCxnSpPr>
            <p:nvPr/>
          </p:nvCxnSpPr>
          <p:spPr>
            <a:xfrm>
              <a:off x="9672017" y="5582766"/>
              <a:ext cx="2040607" cy="0"/>
            </a:xfrm>
            <a:prstGeom prst="line">
              <a:avLst/>
            </a:prstGeom>
            <a:ln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B1259521-25CF-409A-9B54-6DC2D6067436}"/>
                </a:ext>
              </a:extLst>
            </p:cNvPr>
            <p:cNvSpPr/>
            <p:nvPr/>
          </p:nvSpPr>
          <p:spPr>
            <a:xfrm>
              <a:off x="9912424" y="5301208"/>
              <a:ext cx="288032" cy="288032"/>
            </a:xfrm>
            <a:prstGeom prst="rect">
              <a:avLst/>
            </a:prstGeom>
            <a:solidFill>
              <a:schemeClr val="accent6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5CB8E5B9-0335-4761-872B-7A55F8740FC6}"/>
                </a:ext>
              </a:extLst>
            </p:cNvPr>
            <p:cNvCxnSpPr>
              <a:cxnSpLocks/>
            </p:cNvCxnSpPr>
            <p:nvPr/>
          </p:nvCxnSpPr>
          <p:spPr>
            <a:xfrm>
              <a:off x="10056440" y="5517232"/>
              <a:ext cx="0" cy="216024"/>
            </a:xfrm>
            <a:prstGeom prst="line">
              <a:avLst/>
            </a:prstGeom>
            <a:ln w="19050"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接點 55">
              <a:extLst>
                <a:ext uri="{FF2B5EF4-FFF2-40B4-BE49-F238E27FC236}">
                  <a16:creationId xmlns:a16="http://schemas.microsoft.com/office/drawing/2014/main" id="{99A09CEF-B614-4CDF-8AE3-103606E41E6B}"/>
                </a:ext>
              </a:extLst>
            </p:cNvPr>
            <p:cNvCxnSpPr>
              <a:cxnSpLocks/>
            </p:cNvCxnSpPr>
            <p:nvPr/>
          </p:nvCxnSpPr>
          <p:spPr>
            <a:xfrm>
              <a:off x="10488488" y="5517232"/>
              <a:ext cx="0" cy="216024"/>
            </a:xfrm>
            <a:prstGeom prst="line">
              <a:avLst/>
            </a:prstGeom>
            <a:ln w="19050"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12A3087B-24BE-4535-9072-72CDFE31AAAA}"/>
                </a:ext>
              </a:extLst>
            </p:cNvPr>
            <p:cNvCxnSpPr>
              <a:cxnSpLocks/>
            </p:cNvCxnSpPr>
            <p:nvPr/>
          </p:nvCxnSpPr>
          <p:spPr>
            <a:xfrm>
              <a:off x="10920536" y="5517232"/>
              <a:ext cx="0" cy="216024"/>
            </a:xfrm>
            <a:prstGeom prst="line">
              <a:avLst/>
            </a:prstGeom>
            <a:ln w="19050"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接點 57">
              <a:extLst>
                <a:ext uri="{FF2B5EF4-FFF2-40B4-BE49-F238E27FC236}">
                  <a16:creationId xmlns:a16="http://schemas.microsoft.com/office/drawing/2014/main" id="{A80E6914-4431-4110-B2DE-B47EFF7B73D8}"/>
                </a:ext>
              </a:extLst>
            </p:cNvPr>
            <p:cNvCxnSpPr>
              <a:cxnSpLocks/>
            </p:cNvCxnSpPr>
            <p:nvPr/>
          </p:nvCxnSpPr>
          <p:spPr>
            <a:xfrm>
              <a:off x="11352584" y="5517232"/>
              <a:ext cx="0" cy="216024"/>
            </a:xfrm>
            <a:prstGeom prst="line">
              <a:avLst/>
            </a:prstGeom>
            <a:ln w="19050"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接點 61">
              <a:extLst>
                <a:ext uri="{FF2B5EF4-FFF2-40B4-BE49-F238E27FC236}">
                  <a16:creationId xmlns:a16="http://schemas.microsoft.com/office/drawing/2014/main" id="{3E94877C-15DB-4A6B-9BB5-CFA96179EDDB}"/>
                </a:ext>
              </a:extLst>
            </p:cNvPr>
            <p:cNvCxnSpPr>
              <a:cxnSpLocks/>
            </p:cNvCxnSpPr>
            <p:nvPr/>
          </p:nvCxnSpPr>
          <p:spPr>
            <a:xfrm>
              <a:off x="8184232" y="5517232"/>
              <a:ext cx="0" cy="216024"/>
            </a:xfrm>
            <a:prstGeom prst="line">
              <a:avLst/>
            </a:prstGeom>
            <a:ln w="19050"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接點 62">
              <a:extLst>
                <a:ext uri="{FF2B5EF4-FFF2-40B4-BE49-F238E27FC236}">
                  <a16:creationId xmlns:a16="http://schemas.microsoft.com/office/drawing/2014/main" id="{B4631BC1-15CE-43B5-B4B8-B770422BF5CE}"/>
                </a:ext>
              </a:extLst>
            </p:cNvPr>
            <p:cNvCxnSpPr>
              <a:cxnSpLocks/>
            </p:cNvCxnSpPr>
            <p:nvPr/>
          </p:nvCxnSpPr>
          <p:spPr>
            <a:xfrm>
              <a:off x="7752184" y="5517232"/>
              <a:ext cx="0" cy="216024"/>
            </a:xfrm>
            <a:prstGeom prst="line">
              <a:avLst/>
            </a:prstGeom>
            <a:ln w="19050"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接點 63">
              <a:extLst>
                <a:ext uri="{FF2B5EF4-FFF2-40B4-BE49-F238E27FC236}">
                  <a16:creationId xmlns:a16="http://schemas.microsoft.com/office/drawing/2014/main" id="{DA819704-56F4-4D62-A8E8-45C772FBBC17}"/>
                </a:ext>
              </a:extLst>
            </p:cNvPr>
            <p:cNvCxnSpPr>
              <a:cxnSpLocks/>
            </p:cNvCxnSpPr>
            <p:nvPr/>
          </p:nvCxnSpPr>
          <p:spPr>
            <a:xfrm>
              <a:off x="7320136" y="5517232"/>
              <a:ext cx="0" cy="216024"/>
            </a:xfrm>
            <a:prstGeom prst="line">
              <a:avLst/>
            </a:prstGeom>
            <a:ln w="19050"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EE5D0DE3-DF55-420F-9F52-4EDFCC3E2F3F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5517232"/>
              <a:ext cx="0" cy="216024"/>
            </a:xfrm>
            <a:prstGeom prst="line">
              <a:avLst/>
            </a:prstGeom>
            <a:ln w="19050"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30DD9299-A8B6-4B9F-9035-CDF35CA18687}"/>
                </a:ext>
              </a:extLst>
            </p:cNvPr>
            <p:cNvCxnSpPr>
              <a:cxnSpLocks/>
            </p:cNvCxnSpPr>
            <p:nvPr/>
          </p:nvCxnSpPr>
          <p:spPr>
            <a:xfrm>
              <a:off x="6528048" y="4725144"/>
              <a:ext cx="5184576" cy="0"/>
            </a:xfrm>
            <a:prstGeom prst="line">
              <a:avLst/>
            </a:prstGeom>
            <a:ln>
              <a:solidFill>
                <a:schemeClr val="accent6">
                  <a:lumMod val="1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E8FAAE2C-D3DC-4F8C-801E-B6C721FAE03C}"/>
                </a:ext>
              </a:extLst>
            </p:cNvPr>
            <p:cNvGrpSpPr/>
            <p:nvPr/>
          </p:nvGrpSpPr>
          <p:grpSpPr>
            <a:xfrm>
              <a:off x="6744072" y="5733256"/>
              <a:ext cx="1609050" cy="369332"/>
              <a:chOff x="6744072" y="5733256"/>
              <a:chExt cx="1609050" cy="369332"/>
            </a:xfrm>
          </p:grpSpPr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87C1C822-BA0D-45E0-8AB8-B6F1F439B72E}"/>
                  </a:ext>
                </a:extLst>
              </p:cNvPr>
              <p:cNvSpPr/>
              <p:nvPr/>
            </p:nvSpPr>
            <p:spPr>
              <a:xfrm>
                <a:off x="6744072" y="5733256"/>
                <a:ext cx="3129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7572"/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1</a:t>
                </a:r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309D11FF-8726-4305-9436-4EB83DAA025B}"/>
                  </a:ext>
                </a:extLst>
              </p:cNvPr>
              <p:cNvSpPr/>
              <p:nvPr/>
            </p:nvSpPr>
            <p:spPr>
              <a:xfrm>
                <a:off x="7176120" y="5733256"/>
                <a:ext cx="3129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7572"/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2</a:t>
                </a:r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0F419B14-0E27-4FAD-80B7-D7AED3EB4146}"/>
                  </a:ext>
                </a:extLst>
              </p:cNvPr>
              <p:cNvSpPr/>
              <p:nvPr/>
            </p:nvSpPr>
            <p:spPr>
              <a:xfrm>
                <a:off x="7608168" y="5733256"/>
                <a:ext cx="3129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7572"/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3</a:t>
                </a:r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940A8494-E98B-4AE8-BE97-4234666522BD}"/>
                  </a:ext>
                </a:extLst>
              </p:cNvPr>
              <p:cNvSpPr/>
              <p:nvPr/>
            </p:nvSpPr>
            <p:spPr>
              <a:xfrm>
                <a:off x="8040216" y="5733256"/>
                <a:ext cx="3129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7572"/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4</a:t>
                </a:r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id="{480A3C39-E713-4341-9A42-BF21F2CA19F3}"/>
                </a:ext>
              </a:extLst>
            </p:cNvPr>
            <p:cNvGrpSpPr/>
            <p:nvPr/>
          </p:nvGrpSpPr>
          <p:grpSpPr>
            <a:xfrm>
              <a:off x="9912424" y="5733256"/>
              <a:ext cx="1609050" cy="369332"/>
              <a:chOff x="6744072" y="5733256"/>
              <a:chExt cx="1609050" cy="369332"/>
            </a:xfrm>
          </p:grpSpPr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5C08E66C-EC8E-4497-9CCD-C9AE32356800}"/>
                  </a:ext>
                </a:extLst>
              </p:cNvPr>
              <p:cNvSpPr/>
              <p:nvPr/>
            </p:nvSpPr>
            <p:spPr>
              <a:xfrm>
                <a:off x="6744072" y="5733256"/>
                <a:ext cx="3129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7572"/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1</a:t>
                </a:r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58D99E40-458D-4FC2-A447-81B0D5D3CEE2}"/>
                  </a:ext>
                </a:extLst>
              </p:cNvPr>
              <p:cNvSpPr/>
              <p:nvPr/>
            </p:nvSpPr>
            <p:spPr>
              <a:xfrm>
                <a:off x="7176120" y="5733256"/>
                <a:ext cx="3129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7572"/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2</a:t>
                </a:r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086D328D-EC69-4470-8E9A-EDC6B8C5E760}"/>
                  </a:ext>
                </a:extLst>
              </p:cNvPr>
              <p:cNvSpPr/>
              <p:nvPr/>
            </p:nvSpPr>
            <p:spPr>
              <a:xfrm>
                <a:off x="7608168" y="5733256"/>
                <a:ext cx="3129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7572"/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3</a:t>
                </a:r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781A5101-4E4C-49E6-A971-FEF821BA76D8}"/>
                  </a:ext>
                </a:extLst>
              </p:cNvPr>
              <p:cNvSpPr/>
              <p:nvPr/>
            </p:nvSpPr>
            <p:spPr>
              <a:xfrm>
                <a:off x="8040216" y="5733256"/>
                <a:ext cx="3129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7572"/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4</a:t>
                </a:r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7EEB618C-362A-4BA3-88C1-A93962F22A5F}"/>
                </a:ext>
              </a:extLst>
            </p:cNvPr>
            <p:cNvSpPr/>
            <p:nvPr/>
          </p:nvSpPr>
          <p:spPr>
            <a:xfrm>
              <a:off x="9840416" y="3717032"/>
              <a:ext cx="17267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D8D8D8">
                      <a:lumMod val="10000"/>
                    </a:srgbClr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Probabilities</a:t>
              </a: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D8D8D8">
                      <a:lumMod val="10000"/>
                    </a:srgbClr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 </a:t>
              </a: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D8D8D8">
                      <a:lumMod val="10000"/>
                    </a:srgbClr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II</a:t>
              </a: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C368565D-4DB0-4F68-AB04-93D4546A0E24}"/>
                </a:ext>
              </a:extLst>
            </p:cNvPr>
            <p:cNvSpPr/>
            <p:nvPr/>
          </p:nvSpPr>
          <p:spPr>
            <a:xfrm>
              <a:off x="6816080" y="3717032"/>
              <a:ext cx="17267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D8D8D8">
                      <a:lumMod val="10000"/>
                    </a:srgbClr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Probabilities</a:t>
              </a: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D8D8D8">
                      <a:lumMod val="10000"/>
                    </a:srgbClr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 </a:t>
              </a: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D8D8D8">
                      <a:lumMod val="10000"/>
                    </a:srgbClr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I</a:t>
              </a:r>
            </a:p>
          </p:txBody>
        </p: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0FBA50C0-65A5-4601-88C6-7E4C4403761D}"/>
                </a:ext>
              </a:extLst>
            </p:cNvPr>
            <p:cNvGrpSpPr/>
            <p:nvPr/>
          </p:nvGrpSpPr>
          <p:grpSpPr>
            <a:xfrm>
              <a:off x="6719689" y="4437112"/>
              <a:ext cx="4824016" cy="246221"/>
              <a:chOff x="6863705" y="5733256"/>
              <a:chExt cx="4824016" cy="246221"/>
            </a:xfrm>
          </p:grpSpPr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EEF22131-FF5E-4057-B8C7-1FEE06C175EE}"/>
                  </a:ext>
                </a:extLst>
              </p:cNvPr>
              <p:cNvSpPr/>
              <p:nvPr/>
            </p:nvSpPr>
            <p:spPr>
              <a:xfrm>
                <a:off x="6863705" y="5733256"/>
                <a:ext cx="360996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7572"/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0.2</a:t>
                </a:r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A70C8A4D-73AF-4B03-BF0C-4E0E184E98A3}"/>
                  </a:ext>
                </a:extLst>
              </p:cNvPr>
              <p:cNvSpPr/>
              <p:nvPr/>
            </p:nvSpPr>
            <p:spPr>
              <a:xfrm>
                <a:off x="7295753" y="5733256"/>
                <a:ext cx="360996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7572"/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0.7</a:t>
                </a:r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379F458F-B38F-4770-B3C3-4850610AE5B6}"/>
                  </a:ext>
                </a:extLst>
              </p:cNvPr>
              <p:cNvSpPr/>
              <p:nvPr/>
            </p:nvSpPr>
            <p:spPr>
              <a:xfrm>
                <a:off x="7655793" y="5733256"/>
                <a:ext cx="43152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7572"/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0.05</a:t>
                </a:r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2471BC62-DCD0-4E94-82EE-7E716780AE34}"/>
                  </a:ext>
                </a:extLst>
              </p:cNvPr>
              <p:cNvSpPr/>
              <p:nvPr/>
            </p:nvSpPr>
            <p:spPr>
              <a:xfrm>
                <a:off x="8087841" y="5733256"/>
                <a:ext cx="43152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7572"/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0.05</a:t>
                </a:r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3E603E6C-F939-487E-936D-4CB84319FABD}"/>
                  </a:ext>
                </a:extLst>
              </p:cNvPr>
              <p:cNvSpPr/>
              <p:nvPr/>
            </p:nvSpPr>
            <p:spPr>
              <a:xfrm>
                <a:off x="10032057" y="5733256"/>
                <a:ext cx="43152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7572"/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0.25</a:t>
                </a:r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92B653CE-D72D-46D1-80C8-0A4CA8DB09B3}"/>
                  </a:ext>
                </a:extLst>
              </p:cNvPr>
              <p:cNvSpPr/>
              <p:nvPr/>
            </p:nvSpPr>
            <p:spPr>
              <a:xfrm>
                <a:off x="10464105" y="5733256"/>
                <a:ext cx="360996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7572"/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0.5</a:t>
                </a:r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8127DD77-A067-4E7F-BEBF-0093DAD1BA12}"/>
                  </a:ext>
                </a:extLst>
              </p:cNvPr>
              <p:cNvSpPr/>
              <p:nvPr/>
            </p:nvSpPr>
            <p:spPr>
              <a:xfrm>
                <a:off x="10824145" y="5733256"/>
                <a:ext cx="360996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7572"/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0.2</a:t>
                </a:r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4FED6479-E15E-44ED-80CC-0C790538EEC7}"/>
                  </a:ext>
                </a:extLst>
              </p:cNvPr>
              <p:cNvSpPr/>
              <p:nvPr/>
            </p:nvSpPr>
            <p:spPr>
              <a:xfrm>
                <a:off x="11256193" y="5733256"/>
                <a:ext cx="43152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7572"/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0.05</a:t>
                </a:r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D83F16DB-0173-4F40-88AF-E58A5A39B8ED}"/>
                </a:ext>
              </a:extLst>
            </p:cNvPr>
            <p:cNvSpPr/>
            <p:nvPr/>
          </p:nvSpPr>
          <p:spPr>
            <a:xfrm>
              <a:off x="10392097" y="5085184"/>
              <a:ext cx="288032" cy="504056"/>
            </a:xfrm>
            <a:prstGeom prst="rect">
              <a:avLst/>
            </a:prstGeom>
            <a:solidFill>
              <a:schemeClr val="accent6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EB79B94F-FC5D-46EF-99AF-1FA65D473AE3}"/>
                </a:ext>
              </a:extLst>
            </p:cNvPr>
            <p:cNvSpPr/>
            <p:nvPr/>
          </p:nvSpPr>
          <p:spPr>
            <a:xfrm>
              <a:off x="10824145" y="5445224"/>
              <a:ext cx="288032" cy="144016"/>
            </a:xfrm>
            <a:prstGeom prst="rect">
              <a:avLst/>
            </a:prstGeom>
            <a:solidFill>
              <a:schemeClr val="accent6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9E89BBDA-2770-48EA-8F4D-7799DA1AC342}"/>
                </a:ext>
              </a:extLst>
            </p:cNvPr>
            <p:cNvSpPr/>
            <p:nvPr/>
          </p:nvSpPr>
          <p:spPr>
            <a:xfrm>
              <a:off x="11256193" y="5517232"/>
              <a:ext cx="288032" cy="72008"/>
            </a:xfrm>
            <a:prstGeom prst="rect">
              <a:avLst/>
            </a:prstGeom>
            <a:solidFill>
              <a:schemeClr val="accent6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4" name="文字方塊 3">
            <a:extLst>
              <a:ext uri="{FF2B5EF4-FFF2-40B4-BE49-F238E27FC236}">
                <a16:creationId xmlns:a16="http://schemas.microsoft.com/office/drawing/2014/main" id="{EEEFEC0C-F13E-49CD-AAAF-09E91CE33157}"/>
              </a:ext>
            </a:extLst>
          </p:cNvPr>
          <p:cNvSpPr txBox="1"/>
          <p:nvPr/>
        </p:nvSpPr>
        <p:spPr>
          <a:xfrm>
            <a:off x="551384" y="1988840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-0.2*log(0.2) 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757DE95-CEB1-4773-9CA6-3F257CEE3019}"/>
              </a:ext>
            </a:extLst>
          </p:cNvPr>
          <p:cNvSpPr txBox="1"/>
          <p:nvPr/>
        </p:nvSpPr>
        <p:spPr>
          <a:xfrm>
            <a:off x="6240016" y="1988840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Class 1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8E5CD63F-50C8-4B2D-898F-99D9288C7315}"/>
              </a:ext>
            </a:extLst>
          </p:cNvPr>
          <p:cNvSpPr txBox="1"/>
          <p:nvPr/>
        </p:nvSpPr>
        <p:spPr>
          <a:xfrm>
            <a:off x="6240016" y="2431921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Class 2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F96EDA65-2A16-465E-9210-C0F6E1C86A6F}"/>
              </a:ext>
            </a:extLst>
          </p:cNvPr>
          <p:cNvSpPr txBox="1"/>
          <p:nvPr/>
        </p:nvSpPr>
        <p:spPr>
          <a:xfrm>
            <a:off x="6240016" y="2924944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Class 3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4F8A059A-38A9-4274-A1C9-3DB5644086D5}"/>
              </a:ext>
            </a:extLst>
          </p:cNvPr>
          <p:cNvSpPr txBox="1"/>
          <p:nvPr/>
        </p:nvSpPr>
        <p:spPr>
          <a:xfrm>
            <a:off x="6240016" y="3368025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Class 4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134BD1CC-2E58-4012-913A-6DAFE8E71164}"/>
              </a:ext>
            </a:extLst>
          </p:cNvPr>
          <p:cNvSpPr txBox="1"/>
          <p:nvPr/>
        </p:nvSpPr>
        <p:spPr>
          <a:xfrm>
            <a:off x="551384" y="242088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-0.7*log(0.7) 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FFDE98BF-EA96-4447-87A0-68337C306724}"/>
              </a:ext>
            </a:extLst>
          </p:cNvPr>
          <p:cNvSpPr txBox="1"/>
          <p:nvPr/>
        </p:nvSpPr>
        <p:spPr>
          <a:xfrm>
            <a:off x="551384" y="2924944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-0.05*log(0.05) 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11437F59-E4D3-458C-9082-C54A3E889A26}"/>
              </a:ext>
            </a:extLst>
          </p:cNvPr>
          <p:cNvSpPr txBox="1"/>
          <p:nvPr/>
        </p:nvSpPr>
        <p:spPr>
          <a:xfrm>
            <a:off x="551384" y="3356992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-0.05*log(0.05) 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69" name="圖片 68">
            <a:extLst>
              <a:ext uri="{FF2B5EF4-FFF2-40B4-BE49-F238E27FC236}">
                <a16:creationId xmlns:a16="http://schemas.microsoft.com/office/drawing/2014/main" id="{F7C38BB1-EB85-422A-BCF8-5C83172A3D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132"/>
          <a:stretch/>
        </p:blipFill>
        <p:spPr>
          <a:xfrm>
            <a:off x="8544272" y="1916832"/>
            <a:ext cx="1959189" cy="536397"/>
          </a:xfrm>
          <a:prstGeom prst="rect">
            <a:avLst/>
          </a:prstGeom>
        </p:spPr>
      </p:pic>
      <p:sp>
        <p:nvSpPr>
          <p:cNvPr id="74" name="文字方塊 73">
            <a:extLst>
              <a:ext uri="{FF2B5EF4-FFF2-40B4-BE49-F238E27FC236}">
                <a16:creationId xmlns:a16="http://schemas.microsoft.com/office/drawing/2014/main" id="{EAFE526C-ABBD-4D24-8471-1CA0AD5452F6}"/>
              </a:ext>
            </a:extLst>
          </p:cNvPr>
          <p:cNvSpPr txBox="1"/>
          <p:nvPr/>
        </p:nvSpPr>
        <p:spPr>
          <a:xfrm>
            <a:off x="8400256" y="2636912"/>
            <a:ext cx="34317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Cross entropy on </a:t>
            </a:r>
            <a:r>
              <a:rPr kumimoji="0" lang="zh-TW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演算法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1(P1) over </a:t>
            </a:r>
            <a:r>
              <a:rPr kumimoji="0" lang="zh-TW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演算法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2(P2):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5FBD73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0.2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*log(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0.25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  + -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2965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0.7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*log(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0.5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 +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2965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0.05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*log(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0.2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 + -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2965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0.05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*log(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0.05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= 0.431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0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Cross entropy on </a:t>
            </a:r>
            <a:r>
              <a:rPr kumimoji="0" lang="zh-TW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演算法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2(P2) over </a:t>
            </a:r>
            <a:r>
              <a:rPr kumimoji="0" lang="zh-TW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演算法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1(P1):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0.25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*log(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5FBD73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0.2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  + -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0.5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*log(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2965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0.7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 +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0.2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*log(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2965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0.05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 + -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0.05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*log(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2965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0.05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= 0.577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0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CC307F33-C347-42ED-A09C-A8307A2AFCD6}"/>
              </a:ext>
            </a:extLst>
          </p:cNvPr>
          <p:cNvSpPr/>
          <p:nvPr/>
        </p:nvSpPr>
        <p:spPr>
          <a:xfrm>
            <a:off x="767408" y="1484784"/>
            <a:ext cx="1056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Entropy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80C6D3EE-D740-4B89-924F-7C84C29B9923}"/>
              </a:ext>
            </a:extLst>
          </p:cNvPr>
          <p:cNvSpPr/>
          <p:nvPr/>
        </p:nvSpPr>
        <p:spPr>
          <a:xfrm>
            <a:off x="8688288" y="1556792"/>
            <a:ext cx="1782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Cross Entropy 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8C98E8B-479D-42E9-85FD-AEFC44DBF113}"/>
              </a:ext>
            </a:extLst>
          </p:cNvPr>
          <p:cNvSpPr/>
          <p:nvPr/>
        </p:nvSpPr>
        <p:spPr>
          <a:xfrm>
            <a:off x="5447928" y="1988840"/>
            <a:ext cx="576064" cy="288032"/>
          </a:xfrm>
          <a:prstGeom prst="rect">
            <a:avLst/>
          </a:prstGeom>
          <a:solidFill>
            <a:srgbClr val="F8C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0.25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EB15AC11-D5B3-45FA-AB5E-BA4FD746778F}"/>
              </a:ext>
            </a:extLst>
          </p:cNvPr>
          <p:cNvSpPr/>
          <p:nvPr/>
        </p:nvSpPr>
        <p:spPr>
          <a:xfrm>
            <a:off x="5447928" y="2492896"/>
            <a:ext cx="576064" cy="288032"/>
          </a:xfrm>
          <a:prstGeom prst="rect">
            <a:avLst/>
          </a:prstGeom>
          <a:solidFill>
            <a:srgbClr val="F8C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0.5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9EF7812F-2B2F-4BED-8BB3-DAC49EA40927}"/>
              </a:ext>
            </a:extLst>
          </p:cNvPr>
          <p:cNvSpPr/>
          <p:nvPr/>
        </p:nvSpPr>
        <p:spPr>
          <a:xfrm>
            <a:off x="5447928" y="2924944"/>
            <a:ext cx="576064" cy="288032"/>
          </a:xfrm>
          <a:prstGeom prst="rect">
            <a:avLst/>
          </a:prstGeom>
          <a:solidFill>
            <a:srgbClr val="F8C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0.2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81A7E171-6E8E-4F12-B336-545A2C67B16E}"/>
              </a:ext>
            </a:extLst>
          </p:cNvPr>
          <p:cNvSpPr/>
          <p:nvPr/>
        </p:nvSpPr>
        <p:spPr>
          <a:xfrm>
            <a:off x="5447928" y="3356992"/>
            <a:ext cx="576064" cy="288032"/>
          </a:xfrm>
          <a:prstGeom prst="rect">
            <a:avLst/>
          </a:prstGeom>
          <a:solidFill>
            <a:srgbClr val="F8C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0.05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94314F44-A240-44D0-804D-886EAF3F49C6}"/>
              </a:ext>
            </a:extLst>
          </p:cNvPr>
          <p:cNvSpPr/>
          <p:nvPr/>
        </p:nvSpPr>
        <p:spPr>
          <a:xfrm>
            <a:off x="2351584" y="1988840"/>
            <a:ext cx="576064" cy="288032"/>
          </a:xfrm>
          <a:prstGeom prst="rect">
            <a:avLst/>
          </a:prstGeom>
          <a:solidFill>
            <a:srgbClr val="D5E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0.2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A86C007F-4163-4B09-ADB9-711FC7FC3906}"/>
              </a:ext>
            </a:extLst>
          </p:cNvPr>
          <p:cNvSpPr/>
          <p:nvPr/>
        </p:nvSpPr>
        <p:spPr>
          <a:xfrm>
            <a:off x="2351584" y="2492896"/>
            <a:ext cx="576064" cy="288032"/>
          </a:xfrm>
          <a:prstGeom prst="rect">
            <a:avLst/>
          </a:prstGeom>
          <a:solidFill>
            <a:srgbClr val="D5E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0.7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9331B82A-850E-4A50-B538-0ABD3B5A396D}"/>
              </a:ext>
            </a:extLst>
          </p:cNvPr>
          <p:cNvSpPr/>
          <p:nvPr/>
        </p:nvSpPr>
        <p:spPr>
          <a:xfrm>
            <a:off x="2351584" y="2924944"/>
            <a:ext cx="576064" cy="288032"/>
          </a:xfrm>
          <a:prstGeom prst="rect">
            <a:avLst/>
          </a:prstGeom>
          <a:solidFill>
            <a:srgbClr val="D5E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0.05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5C1B952C-BF8C-4954-9F28-34AC7790D991}"/>
              </a:ext>
            </a:extLst>
          </p:cNvPr>
          <p:cNvSpPr/>
          <p:nvPr/>
        </p:nvSpPr>
        <p:spPr>
          <a:xfrm>
            <a:off x="2351584" y="3356992"/>
            <a:ext cx="576064" cy="288032"/>
          </a:xfrm>
          <a:prstGeom prst="rect">
            <a:avLst/>
          </a:prstGeom>
          <a:solidFill>
            <a:srgbClr val="D5E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0.05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7684DE11-87D2-4C67-81D9-C61649704EEE}"/>
              </a:ext>
            </a:extLst>
          </p:cNvPr>
          <p:cNvSpPr/>
          <p:nvPr/>
        </p:nvSpPr>
        <p:spPr>
          <a:xfrm>
            <a:off x="2351584" y="1484784"/>
            <a:ext cx="576064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P1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C52AEE0C-43AB-4186-AAE7-D4DAE2F65324}"/>
              </a:ext>
            </a:extLst>
          </p:cNvPr>
          <p:cNvSpPr/>
          <p:nvPr/>
        </p:nvSpPr>
        <p:spPr>
          <a:xfrm>
            <a:off x="5447928" y="1484784"/>
            <a:ext cx="576064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P2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D996F16B-6EAC-463E-A4CA-191312F93F5C}"/>
              </a:ext>
            </a:extLst>
          </p:cNvPr>
          <p:cNvSpPr/>
          <p:nvPr/>
        </p:nvSpPr>
        <p:spPr>
          <a:xfrm>
            <a:off x="3647728" y="2420888"/>
            <a:ext cx="116487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Lce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(P1, P2)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06590E92-53E4-412A-81A3-F563A470777B}"/>
              </a:ext>
            </a:extLst>
          </p:cNvPr>
          <p:cNvSpPr txBox="1"/>
          <p:nvPr/>
        </p:nvSpPr>
        <p:spPr>
          <a:xfrm>
            <a:off x="6312024" y="1988840"/>
            <a:ext cx="14401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-0.25*log(0.25) 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69B1E44E-2A2B-4B8D-986B-EB048B381F5C}"/>
              </a:ext>
            </a:extLst>
          </p:cNvPr>
          <p:cNvSpPr txBox="1"/>
          <p:nvPr/>
        </p:nvSpPr>
        <p:spPr>
          <a:xfrm>
            <a:off x="6312024" y="2420888"/>
            <a:ext cx="14401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-0.5*log(0.5) 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3" name="文字方塊 122">
            <a:extLst>
              <a:ext uri="{FF2B5EF4-FFF2-40B4-BE49-F238E27FC236}">
                <a16:creationId xmlns:a16="http://schemas.microsoft.com/office/drawing/2014/main" id="{409FCB53-3987-4A67-89C2-45DB5E171DC1}"/>
              </a:ext>
            </a:extLst>
          </p:cNvPr>
          <p:cNvSpPr txBox="1"/>
          <p:nvPr/>
        </p:nvSpPr>
        <p:spPr>
          <a:xfrm>
            <a:off x="6312024" y="2924944"/>
            <a:ext cx="14401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-0.2*log(0.2) 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C17AD2DE-F0E1-4635-8F62-E917840AD8C7}"/>
              </a:ext>
            </a:extLst>
          </p:cNvPr>
          <p:cNvSpPr txBox="1"/>
          <p:nvPr/>
        </p:nvSpPr>
        <p:spPr>
          <a:xfrm>
            <a:off x="6312024" y="3356992"/>
            <a:ext cx="14401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-0.05*log(0.05) 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A8782D6E-F05D-4860-9BFA-7FA4BE02B9AA}"/>
              </a:ext>
            </a:extLst>
          </p:cNvPr>
          <p:cNvGrpSpPr/>
          <p:nvPr/>
        </p:nvGrpSpPr>
        <p:grpSpPr>
          <a:xfrm>
            <a:off x="0" y="3212976"/>
            <a:ext cx="2017605" cy="479376"/>
            <a:chOff x="-98069" y="3267332"/>
            <a:chExt cx="2017605" cy="479376"/>
          </a:xfrm>
        </p:grpSpPr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3E90A634-19A3-403D-A644-DBD43C35EF56}"/>
                </a:ext>
              </a:extLst>
            </p:cNvPr>
            <p:cNvCxnSpPr/>
            <p:nvPr/>
          </p:nvCxnSpPr>
          <p:spPr>
            <a:xfrm>
              <a:off x="119336" y="3717032"/>
              <a:ext cx="1800200" cy="0"/>
            </a:xfrm>
            <a:prstGeom prst="line">
              <a:avLst/>
            </a:prstGeom>
            <a:ln w="28575"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弧形 15">
              <a:extLst>
                <a:ext uri="{FF2B5EF4-FFF2-40B4-BE49-F238E27FC236}">
                  <a16:creationId xmlns:a16="http://schemas.microsoft.com/office/drawing/2014/main" id="{465CCDA5-527A-4564-829C-E05DB170A6BA}"/>
                </a:ext>
              </a:extLst>
            </p:cNvPr>
            <p:cNvSpPr/>
            <p:nvPr/>
          </p:nvSpPr>
          <p:spPr>
            <a:xfrm rot="4076454">
              <a:off x="-72867" y="3242130"/>
              <a:ext cx="479376" cy="529780"/>
            </a:xfrm>
            <a:prstGeom prst="arc">
              <a:avLst>
                <a:gd name="adj1" fmla="val 15204184"/>
                <a:gd name="adj2" fmla="val 0"/>
              </a:avLst>
            </a:prstGeom>
            <a:ln w="28575"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C674EBAB-ADFB-4F59-9FDE-67A4944BACFC}"/>
              </a:ext>
            </a:extLst>
          </p:cNvPr>
          <p:cNvGrpSpPr/>
          <p:nvPr/>
        </p:nvGrpSpPr>
        <p:grpSpPr>
          <a:xfrm flipH="1">
            <a:off x="6312024" y="3212976"/>
            <a:ext cx="2017605" cy="479376"/>
            <a:chOff x="-98069" y="3267332"/>
            <a:chExt cx="2017605" cy="479376"/>
          </a:xfrm>
        </p:grpSpPr>
        <p:cxnSp>
          <p:nvCxnSpPr>
            <p:cNvPr id="88" name="直線接點 87">
              <a:extLst>
                <a:ext uri="{FF2B5EF4-FFF2-40B4-BE49-F238E27FC236}">
                  <a16:creationId xmlns:a16="http://schemas.microsoft.com/office/drawing/2014/main" id="{8BAD499E-D943-471E-877A-B6DE075717EF}"/>
                </a:ext>
              </a:extLst>
            </p:cNvPr>
            <p:cNvCxnSpPr/>
            <p:nvPr/>
          </p:nvCxnSpPr>
          <p:spPr>
            <a:xfrm>
              <a:off x="119336" y="3717032"/>
              <a:ext cx="1800200" cy="0"/>
            </a:xfrm>
            <a:prstGeom prst="line">
              <a:avLst/>
            </a:prstGeom>
            <a:ln w="28575"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弧形 88">
              <a:extLst>
                <a:ext uri="{FF2B5EF4-FFF2-40B4-BE49-F238E27FC236}">
                  <a16:creationId xmlns:a16="http://schemas.microsoft.com/office/drawing/2014/main" id="{6D978FCC-469C-4294-A00F-FCDA391B2FF7}"/>
                </a:ext>
              </a:extLst>
            </p:cNvPr>
            <p:cNvSpPr/>
            <p:nvPr/>
          </p:nvSpPr>
          <p:spPr>
            <a:xfrm rot="4076454">
              <a:off x="-72867" y="3242130"/>
              <a:ext cx="479376" cy="529780"/>
            </a:xfrm>
            <a:prstGeom prst="arc">
              <a:avLst>
                <a:gd name="adj1" fmla="val 15204184"/>
                <a:gd name="adj2" fmla="val 0"/>
              </a:avLst>
            </a:prstGeom>
            <a:ln w="28575">
              <a:solidFill>
                <a:schemeClr val="accent6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18" name="加號 17">
            <a:extLst>
              <a:ext uri="{FF2B5EF4-FFF2-40B4-BE49-F238E27FC236}">
                <a16:creationId xmlns:a16="http://schemas.microsoft.com/office/drawing/2014/main" id="{CD8466B1-2D64-4279-98F1-E9E32329B733}"/>
              </a:ext>
            </a:extLst>
          </p:cNvPr>
          <p:cNvSpPr/>
          <p:nvPr/>
        </p:nvSpPr>
        <p:spPr>
          <a:xfrm>
            <a:off x="119336" y="3284984"/>
            <a:ext cx="360040" cy="360040"/>
          </a:xfrm>
          <a:prstGeom prst="mathPlus">
            <a:avLst>
              <a:gd name="adj1" fmla="val 4707"/>
            </a:avLst>
          </a:prstGeom>
          <a:solidFill>
            <a:schemeClr val="accent6">
              <a:lumMod val="10000"/>
            </a:schemeClr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0" name="加號 89">
            <a:extLst>
              <a:ext uri="{FF2B5EF4-FFF2-40B4-BE49-F238E27FC236}">
                <a16:creationId xmlns:a16="http://schemas.microsoft.com/office/drawing/2014/main" id="{B2C4AC60-3318-4D64-BD07-58154AEAD037}"/>
              </a:ext>
            </a:extLst>
          </p:cNvPr>
          <p:cNvSpPr/>
          <p:nvPr/>
        </p:nvSpPr>
        <p:spPr>
          <a:xfrm>
            <a:off x="7824192" y="3284984"/>
            <a:ext cx="360040" cy="360040"/>
          </a:xfrm>
          <a:prstGeom prst="mathPlus">
            <a:avLst>
              <a:gd name="adj1" fmla="val 4707"/>
            </a:avLst>
          </a:prstGeom>
          <a:solidFill>
            <a:schemeClr val="accent6">
              <a:lumMod val="10000"/>
            </a:schemeClr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83694FBC-0EE3-4E08-BEE6-0D281FE864CD}"/>
              </a:ext>
            </a:extLst>
          </p:cNvPr>
          <p:cNvSpPr txBox="1"/>
          <p:nvPr/>
        </p:nvSpPr>
        <p:spPr>
          <a:xfrm>
            <a:off x="407368" y="3717032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0.378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F877497D-56C4-4C09-9624-1D28A1D43847}"/>
              </a:ext>
            </a:extLst>
          </p:cNvPr>
          <p:cNvSpPr txBox="1"/>
          <p:nvPr/>
        </p:nvSpPr>
        <p:spPr>
          <a:xfrm>
            <a:off x="6240016" y="3717032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0.430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7BCC06F-DB46-41AC-BE24-A1230FA35CA5}"/>
              </a:ext>
            </a:extLst>
          </p:cNvPr>
          <p:cNvSpPr/>
          <p:nvPr/>
        </p:nvSpPr>
        <p:spPr>
          <a:xfrm>
            <a:off x="7104112" y="4509120"/>
            <a:ext cx="4878288" cy="1200329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Cross-entropy is greater than entropy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Cross-entropy on distribution 1 over 2 &gt; Entropy on distribution 1 Cross-entropy on distribution 2 over 1 &gt; Entropy on distribution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If two distribution become closer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• Value of cross-entropy is closer to entropy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3" name="矩形: 圓角 112">
            <a:extLst>
              <a:ext uri="{FF2B5EF4-FFF2-40B4-BE49-F238E27FC236}">
                <a16:creationId xmlns:a16="http://schemas.microsoft.com/office/drawing/2014/main" id="{17B2196B-F7DC-4815-8CAA-75DCA68830C3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8200103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0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資訊獲利（</a:t>
            </a:r>
            <a:r>
              <a:rPr kumimoji="0" lang="en-US" altLang="zh-TW" sz="30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Information Gain</a:t>
            </a:r>
            <a:r>
              <a:rPr kumimoji="0" lang="zh-TW" altLang="en-US" sz="30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以資訊複雜度出發，探討新 特徵能否降低整體複雜度， 進而更容易判斷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641DEBA-9771-4294-8D46-E05EDA78D52F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advance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F9E931-BA29-4544-BC7A-77C66A0D388C}"/>
              </a:ext>
            </a:extLst>
          </p:cNvPr>
          <p:cNvSpPr/>
          <p:nvPr/>
        </p:nvSpPr>
        <p:spPr>
          <a:xfrm>
            <a:off x="1919536" y="1412776"/>
            <a:ext cx="64807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0EC9ADF6-DED7-475E-95E3-5318D707C479}"/>
              </a:ext>
            </a:extLst>
          </p:cNvPr>
          <p:cNvSpPr/>
          <p:nvPr/>
        </p:nvSpPr>
        <p:spPr>
          <a:xfrm>
            <a:off x="191344" y="116631"/>
            <a:ext cx="1224136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Decision Tree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4629659-371E-4C98-BA17-78F9D6AB42FD}"/>
              </a:ext>
            </a:extLst>
          </p:cNvPr>
          <p:cNvSpPr txBox="1"/>
          <p:nvPr/>
        </p:nvSpPr>
        <p:spPr>
          <a:xfrm>
            <a:off x="390524" y="1340768"/>
            <a:ext cx="5345436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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概念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Information Gain 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值越大代表說純度提升越大，也就是說分類的效果較好，所以說模型會在所有試過的方法中選擇 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Gain 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最大的方法做資料的切割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617FB5E-8D83-47CE-8A87-FD8BB4245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08" y="1412776"/>
            <a:ext cx="5569949" cy="3384376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05B5DFF7-246D-4965-9CC4-F17FD8953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016" y="5085184"/>
            <a:ext cx="5452885" cy="576064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F61FDCE1-0BDD-4F7D-B3FB-89F3766649B0}"/>
              </a:ext>
            </a:extLst>
          </p:cNvPr>
          <p:cNvGrpSpPr/>
          <p:nvPr/>
        </p:nvGrpSpPr>
        <p:grpSpPr>
          <a:xfrm>
            <a:off x="407368" y="2564904"/>
            <a:ext cx="6129113" cy="3456384"/>
            <a:chOff x="479376" y="3429000"/>
            <a:chExt cx="6129113" cy="3456384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F2808AE3-3645-4750-9324-58FC58912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9376" y="3429000"/>
              <a:ext cx="3240360" cy="874898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B374AEB0-DEC3-4014-A00D-43B3F32EF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1384" y="4293096"/>
              <a:ext cx="5283194" cy="720080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A24F3BD-C84A-443D-B545-3CAA4B226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9376" y="5445224"/>
              <a:ext cx="4004144" cy="1440160"/>
            </a:xfrm>
            <a:prstGeom prst="rect">
              <a:avLst/>
            </a:prstGeom>
          </p:spPr>
        </p:pic>
        <p:cxnSp>
          <p:nvCxnSpPr>
            <p:cNvPr id="21" name="直線單箭頭接點 20">
              <a:extLst>
                <a:ext uri="{FF2B5EF4-FFF2-40B4-BE49-F238E27FC236}">
                  <a16:creationId xmlns:a16="http://schemas.microsoft.com/office/drawing/2014/main" id="{D92996C7-ABF7-4D48-9B7C-F200255762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1824" y="3717032"/>
              <a:ext cx="720080" cy="50405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4FE47746-C90B-4A29-91C7-ACDB1B14F8C7}"/>
                </a:ext>
              </a:extLst>
            </p:cNvPr>
            <p:cNvSpPr/>
            <p:nvPr/>
          </p:nvSpPr>
          <p:spPr>
            <a:xfrm>
              <a:off x="4079776" y="4149080"/>
              <a:ext cx="504056" cy="50405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F4CFFE88-AFC5-467A-BCA2-3815A718331C}"/>
                </a:ext>
              </a:extLst>
            </p:cNvPr>
            <p:cNvSpPr txBox="1"/>
            <p:nvPr/>
          </p:nvSpPr>
          <p:spPr>
            <a:xfrm>
              <a:off x="4583832" y="3429000"/>
              <a:ext cx="20246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D8D8D8">
                      <a:lumMod val="10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Subset of Red or Blue ball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  <p:pic>
        <p:nvPicPr>
          <p:cNvPr id="20" name="圖片 19">
            <a:extLst>
              <a:ext uri="{FF2B5EF4-FFF2-40B4-BE49-F238E27FC236}">
                <a16:creationId xmlns:a16="http://schemas.microsoft.com/office/drawing/2014/main" id="{6073B1EF-CB0B-4DFF-959D-DDB94DD8EC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384" y="4077072"/>
            <a:ext cx="5328592" cy="217091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649AB693-0323-4C87-98BE-B2C5BC6F3387}"/>
              </a:ext>
            </a:extLst>
          </p:cNvPr>
          <p:cNvSpPr/>
          <p:nvPr/>
        </p:nvSpPr>
        <p:spPr>
          <a:xfrm>
            <a:off x="407368" y="3501008"/>
            <a:ext cx="5544616" cy="936104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84606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0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吉尼係數（</a:t>
            </a:r>
            <a:r>
              <a:rPr kumimoji="0" lang="en-US" altLang="zh-TW" sz="30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Gini Index</a:t>
            </a:r>
            <a:r>
              <a:rPr kumimoji="0" lang="zh-TW" altLang="en-US" sz="30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判斷預測結果是否有區分清楚，降低不純度，來衡量特徵對於判斷目標的幫助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641DEBA-9771-4294-8D46-E05EDA78D52F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advance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F9E931-BA29-4544-BC7A-77C66A0D388C}"/>
              </a:ext>
            </a:extLst>
          </p:cNvPr>
          <p:cNvSpPr/>
          <p:nvPr/>
        </p:nvSpPr>
        <p:spPr>
          <a:xfrm>
            <a:off x="1919536" y="1412776"/>
            <a:ext cx="64807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0EC9ADF6-DED7-475E-95E3-5318D707C479}"/>
              </a:ext>
            </a:extLst>
          </p:cNvPr>
          <p:cNvSpPr/>
          <p:nvPr/>
        </p:nvSpPr>
        <p:spPr>
          <a:xfrm>
            <a:off x="191344" y="116631"/>
            <a:ext cx="1224136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Decision Tree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A9F7B9E-85DA-4993-874E-9F65287784A9}"/>
              </a:ext>
            </a:extLst>
          </p:cNvPr>
          <p:cNvSpPr txBox="1"/>
          <p:nvPr/>
        </p:nvSpPr>
        <p:spPr>
          <a:xfrm>
            <a:off x="390524" y="1340768"/>
            <a:ext cx="5345436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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概念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249DCE">
                  <a:lumMod val="75000"/>
                </a:srgb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Gini impurity :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吉尼係數又可以稱為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吉尼不純度（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Gini impurity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，該係數也是用來評估資料的凌亂程度，該係數值會落於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[0, 0.5]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區間</a:t>
            </a:r>
            <a:b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highlight>
                  <a:srgbClr val="FFFFFF"/>
                </a:highlight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</a:b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4E0B0E4-BCD2-4706-8F68-AD4C07636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312" y="1268760"/>
            <a:ext cx="5439425" cy="345638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74110EA-B645-491F-8292-1B1C45731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112" y="5013176"/>
            <a:ext cx="3703500" cy="503818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AEA4DFA4-CB9A-4115-ACFC-1AEA72EC8A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606"/>
          <a:stretch/>
        </p:blipFill>
        <p:spPr>
          <a:xfrm>
            <a:off x="767408" y="2636912"/>
            <a:ext cx="4595872" cy="232221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0964E33-D887-4574-91E0-E3B4971FDB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384" y="5085184"/>
            <a:ext cx="5256584" cy="287470"/>
          </a:xfrm>
          <a:prstGeom prst="rect">
            <a:avLst/>
          </a:prstGeom>
        </p:spPr>
      </p:pic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BF0C71A7-9AFC-46D9-9176-F1039217AAC8}"/>
              </a:ext>
            </a:extLst>
          </p:cNvPr>
          <p:cNvSpPr/>
          <p:nvPr/>
        </p:nvSpPr>
        <p:spPr>
          <a:xfrm>
            <a:off x="407368" y="4941168"/>
            <a:ext cx="5544616" cy="936104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76073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0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熵＆基尼不純度</a:t>
            </a:r>
            <a:r>
              <a:rPr kumimoji="0" lang="en-US" altLang="zh-TW" sz="30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-</a:t>
            </a:r>
            <a:r>
              <a:rPr kumimoji="0" lang="zh-TW" altLang="en-US" sz="30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以不同觀點衡量不確定性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判斷預測結果是否有區分清楚，降低不純度，來衡量特徵對於判斷目標的幫助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641DEBA-9771-4294-8D46-E05EDA78D52F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advance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F9E931-BA29-4544-BC7A-77C66A0D388C}"/>
              </a:ext>
            </a:extLst>
          </p:cNvPr>
          <p:cNvSpPr/>
          <p:nvPr/>
        </p:nvSpPr>
        <p:spPr>
          <a:xfrm>
            <a:off x="1919536" y="1412776"/>
            <a:ext cx="64807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0EC9ADF6-DED7-475E-95E3-5318D707C479}"/>
              </a:ext>
            </a:extLst>
          </p:cNvPr>
          <p:cNvSpPr/>
          <p:nvPr/>
        </p:nvSpPr>
        <p:spPr>
          <a:xfrm>
            <a:off x="191344" y="116631"/>
            <a:ext cx="1224136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Decision Tree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EF9C186-CDE9-B63C-466B-C1FF1EC36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576" y="1988840"/>
            <a:ext cx="6973273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251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0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熵＆基尼不純度</a:t>
            </a:r>
            <a:r>
              <a:rPr kumimoji="0" lang="en-US" altLang="zh-TW" sz="30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-</a:t>
            </a:r>
            <a:r>
              <a:rPr kumimoji="0" lang="zh-TW" altLang="en-US" sz="30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以不同觀點衡量不確定性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判斷預測結果是否有區分清楚，降低不純度，來衡量特徵對於判斷目標的幫助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641DEBA-9771-4294-8D46-E05EDA78D52F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advance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F9E931-BA29-4544-BC7A-77C66A0D388C}"/>
              </a:ext>
            </a:extLst>
          </p:cNvPr>
          <p:cNvSpPr/>
          <p:nvPr/>
        </p:nvSpPr>
        <p:spPr>
          <a:xfrm>
            <a:off x="1919536" y="1412776"/>
            <a:ext cx="64807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0EC9ADF6-DED7-475E-95E3-5318D707C479}"/>
              </a:ext>
            </a:extLst>
          </p:cNvPr>
          <p:cNvSpPr/>
          <p:nvPr/>
        </p:nvSpPr>
        <p:spPr>
          <a:xfrm>
            <a:off x="191344" y="116631"/>
            <a:ext cx="1224136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Decision Tree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66647B8-92D7-6C4A-0497-D7DAA7757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1556792"/>
            <a:ext cx="6154009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108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Decision Tree Introduction 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參考資料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E9F8D39-4B33-7F3A-5A7B-0D990ED89DD6}"/>
              </a:ext>
            </a:extLst>
          </p:cNvPr>
          <p:cNvSpPr txBox="1"/>
          <p:nvPr/>
        </p:nvSpPr>
        <p:spPr>
          <a:xfrm>
            <a:off x="390524" y="1449765"/>
            <a:ext cx="1110607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7292A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Demystifying Cross-Entropy: A Key Concept for Understanding Classification in Machine Learning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9DC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hlinkClick r:id="rId2"/>
              </a:rPr>
              <a:t>https://medium.com/@nikitamalviya/demystifying-cross-entropy-a-key-concept-for-understanding-classification-in-machine-learning-84efb0842fbd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249DC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249DC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7292A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機器學習筆記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7292A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7292A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決策樹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7292A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(Decision tree)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9DC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hlinkClick r:id="rId3"/>
              </a:rPr>
              <a:t>https://medium.com/@SCU.Datascientist/python%E5%AD%B8%E7%BF%92%E7%AD%86%E8%A8%98-%E6%B1%BA%E7%AD%96%E6%A8%B9-decision-tree-b9acf11f0f84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249DC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249DC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7292A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Maximum Likelihood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9DC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https://www.youtube.com/watch?v=BfKanl1aSG0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小結</a:t>
            </a:r>
          </a:p>
        </p:txBody>
      </p:sp>
    </p:spTree>
    <p:extLst>
      <p:ext uri="{BB962C8B-B14F-4D97-AF65-F5344CB8AC3E}">
        <p14:creationId xmlns:p14="http://schemas.microsoft.com/office/powerpoint/2010/main" val="19611882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924944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ctr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Evaluation criteria</a:t>
            </a:r>
            <a:r>
              <a:rPr kumimoji="0" lang="zh-TW" altLang="en-US" sz="3200" b="0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0" lang="en-US" altLang="zh-TW" sz="3200" b="0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w/ regression</a:t>
            </a:r>
          </a:p>
        </p:txBody>
      </p:sp>
    </p:spTree>
    <p:extLst>
      <p:ext uri="{BB962C8B-B14F-4D97-AF65-F5344CB8AC3E}">
        <p14:creationId xmlns:p14="http://schemas.microsoft.com/office/powerpoint/2010/main" val="37240077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C2E19A-ACFC-4620-B026-633FDD006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BBC138-42F3-463A-9DAD-94A72F6100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1952454-67E0-4129-B105-60D552D2F41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580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勝率</a:t>
            </a: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(Odds)</a:t>
            </a: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代表</a:t>
            </a: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&lt;</a:t>
            </a: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成功和失敗機率</a:t>
            </a: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&gt;</a:t>
            </a: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的比值</a:t>
            </a:r>
            <a:endParaRPr kumimoji="0" lang="en-US" altLang="zh-TW" sz="3200" b="1" i="0" u="none" strike="noStrike" kern="1200" cap="none" spc="15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勝率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= 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成功機率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/ 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失敗機率，對數勝率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(Log Odds / Logit)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與機率呈現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Sigmoid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關係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3D6098E2-957A-4D5E-A431-C59BD447E401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Logistic Regression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804FD0F-8284-48AF-B6B3-D3C6B8F76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1628800"/>
            <a:ext cx="3781953" cy="288647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EEA316C-A8E4-4C03-ADA7-5013BF46D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528" y="4581128"/>
            <a:ext cx="2232248" cy="59109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AFD7149-5B88-4AC4-8CCF-6305535929AC}"/>
              </a:ext>
            </a:extLst>
          </p:cNvPr>
          <p:cNvSpPr/>
          <p:nvPr/>
        </p:nvSpPr>
        <p:spPr>
          <a:xfrm>
            <a:off x="983432" y="5373216"/>
            <a:ext cx="37112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勝率是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代表一個人買保險和不買保險的機率比為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3:1 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D1B5FFE-60B2-4A8B-A953-46FF85842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048" y="1628800"/>
            <a:ext cx="3763176" cy="288032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EAB6B7F-C488-4105-A213-49035CB4033F}"/>
              </a:ext>
            </a:extLst>
          </p:cNvPr>
          <p:cNvSpPr/>
          <p:nvPr/>
        </p:nvSpPr>
        <p:spPr>
          <a:xfrm>
            <a:off x="6312024" y="5373216"/>
            <a:ext cx="53285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X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與條件機率呈現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Sigmoid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關係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(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邏輯迴歸的基本假設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對數勝率與條件機率呈現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Sigmoid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關係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(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對數勝率的基本性質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)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6B136089-386E-4749-BD4E-E2161EE9310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9888" b="45775"/>
          <a:stretch/>
        </p:blipFill>
        <p:spPr>
          <a:xfrm>
            <a:off x="7104112" y="4581128"/>
            <a:ext cx="2952328" cy="69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69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估計邏輯迴歸的參數，最大概似估計</a:t>
            </a: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, MLE</a:t>
            </a:r>
            <a:endParaRPr kumimoji="0" lang="zh-TW" altLang="en-US" sz="3200" b="1" i="0" u="none" strike="noStrike" kern="1200" cap="none" spc="15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最佳化問題，微分取極值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602787FA-7C12-4957-906A-410FC3A8D8D8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Logistic Regression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908FAEB-D832-4C90-94B2-1743751C9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2132856"/>
            <a:ext cx="6696744" cy="2777068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EA66B70-28BE-4EC4-A779-04BA6FDD247D}"/>
              </a:ext>
            </a:extLst>
          </p:cNvPr>
          <p:cNvCxnSpPr/>
          <p:nvPr/>
        </p:nvCxnSpPr>
        <p:spPr>
          <a:xfrm>
            <a:off x="7248128" y="1916832"/>
            <a:ext cx="0" cy="35283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AC2D1F50-9B8E-4657-A7B3-13415E964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240" y="3717032"/>
            <a:ext cx="3134162" cy="48584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70CA778-8F6E-4770-92A8-922CF0A18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160" y="4437112"/>
            <a:ext cx="4477375" cy="47631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8FC2D10-7D87-4ED1-B0EB-2ADD73E55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8248" y="5301208"/>
            <a:ext cx="3240360" cy="49146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8688C07-0F03-4E37-9845-E407C310D03E}"/>
              </a:ext>
            </a:extLst>
          </p:cNvPr>
          <p:cNvSpPr/>
          <p:nvPr/>
        </p:nvSpPr>
        <p:spPr>
          <a:xfrm>
            <a:off x="8904312" y="3429000"/>
            <a:ext cx="1983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swald"/>
                <a:ea typeface="新細明體" panose="02020500000000000000" pitchFamily="18" charset="-120"/>
                <a:cs typeface="+mn-cs"/>
              </a:rPr>
              <a:t>Likelihood Function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27215E1-72BA-4A80-BFB3-46CB6DE9C717}"/>
              </a:ext>
            </a:extLst>
          </p:cNvPr>
          <p:cNvSpPr/>
          <p:nvPr/>
        </p:nvSpPr>
        <p:spPr>
          <a:xfrm>
            <a:off x="8400256" y="4221088"/>
            <a:ext cx="3168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swald"/>
                <a:ea typeface="新細明體" panose="02020500000000000000" pitchFamily="18" charset="-120"/>
                <a:cs typeface="+mn-cs"/>
              </a:rPr>
              <a:t>Maximum Likelihood Estimation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4270647-9814-4E62-8EBC-A1061027A46E}"/>
              </a:ext>
            </a:extLst>
          </p:cNvPr>
          <p:cNvSpPr/>
          <p:nvPr/>
        </p:nvSpPr>
        <p:spPr>
          <a:xfrm>
            <a:off x="8040216" y="4941168"/>
            <a:ext cx="3882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swald"/>
                <a:ea typeface="新細明體" panose="02020500000000000000" pitchFamily="18" charset="-120"/>
                <a:cs typeface="+mn-cs"/>
              </a:rPr>
              <a:t>Log Likelihood Function = Cross entropy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A51B1D7-DD31-427A-B6B4-6CC2BE99A98C}"/>
              </a:ext>
            </a:extLst>
          </p:cNvPr>
          <p:cNvSpPr/>
          <p:nvPr/>
        </p:nvSpPr>
        <p:spPr>
          <a:xfrm>
            <a:off x="2639616" y="4941168"/>
            <a:ext cx="22349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Likelihood = 0.00019939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50F46C4-FB36-44A7-AD0F-1812A7352F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6240" y="1628800"/>
            <a:ext cx="3240360" cy="1380153"/>
          </a:xfrm>
          <a:prstGeom prst="rect">
            <a:avLst/>
          </a:prstGeom>
        </p:spPr>
      </p:pic>
      <p:cxnSp>
        <p:nvCxnSpPr>
          <p:cNvPr id="29" name="接點: 弧形 28">
            <a:extLst>
              <a:ext uri="{FF2B5EF4-FFF2-40B4-BE49-F238E27FC236}">
                <a16:creationId xmlns:a16="http://schemas.microsoft.com/office/drawing/2014/main" id="{588615CB-CD10-42C9-B7FE-EFE398F5CC4C}"/>
              </a:ext>
            </a:extLst>
          </p:cNvPr>
          <p:cNvCxnSpPr>
            <a:endCxn id="4" idx="1"/>
          </p:cNvCxnSpPr>
          <p:nvPr/>
        </p:nvCxnSpPr>
        <p:spPr>
          <a:xfrm>
            <a:off x="5663952" y="3429000"/>
            <a:ext cx="2592288" cy="530954"/>
          </a:xfrm>
          <a:prstGeom prst="curvedConnector3">
            <a:avLst/>
          </a:prstGeom>
          <a:ln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7645190-C15C-46B4-B9D2-DD746C5E2ED5}"/>
              </a:ext>
            </a:extLst>
          </p:cNvPr>
          <p:cNvSpPr txBox="1"/>
          <p:nvPr/>
        </p:nvSpPr>
        <p:spPr>
          <a:xfrm>
            <a:off x="1991544" y="5517232"/>
            <a:ext cx="4339650" cy="4616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一般來說只要有辦法量化描述出 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likelihood function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就能透過微分取極值，其實參數估計本質上就是最佳化問題</a:t>
            </a: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259A2A43-E6AC-7E8A-ABC5-0E85D313BEF8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advance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2265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估計邏輯迴歸的參數，最大概似估計</a:t>
            </a: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, MLE</a:t>
            </a:r>
            <a:endParaRPr kumimoji="0" lang="zh-TW" altLang="en-US" sz="3200" b="1" i="0" u="none" strike="noStrike" kern="1200" cap="none" spc="15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多變量線性回歸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602787FA-7C12-4957-906A-410FC3A8D8D8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Logistic Regression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063C20E-6420-4860-AE13-81BF9A5897B6}"/>
              </a:ext>
            </a:extLst>
          </p:cNvPr>
          <p:cNvSpPr/>
          <p:nvPr/>
        </p:nvSpPr>
        <p:spPr>
          <a:xfrm>
            <a:off x="2855144" y="6093296"/>
            <a:ext cx="93610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https://medium.com/@ashisharora2204/logistic-regression-maximum-likelihood-estimation-gradient-descent-a7962a452332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08B2BD8-9BF5-49A8-823B-9E9212C38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2060848"/>
            <a:ext cx="6696744" cy="3043975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5B1E0A68-AC0D-4084-AEF4-AD3A5F003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280" y="2564904"/>
            <a:ext cx="2807007" cy="2088232"/>
          </a:xfrm>
          <a:prstGeom prst="rect">
            <a:avLst/>
          </a:prstGeom>
        </p:spPr>
      </p:pic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24D426D9-B055-4EAE-9E0A-D8F7C43ED321}"/>
              </a:ext>
            </a:extLst>
          </p:cNvPr>
          <p:cNvCxnSpPr>
            <a:cxnSpLocks/>
          </p:cNvCxnSpPr>
          <p:nvPr/>
        </p:nvCxnSpPr>
        <p:spPr>
          <a:xfrm flipH="1">
            <a:off x="9552384" y="2564904"/>
            <a:ext cx="864096" cy="1872208"/>
          </a:xfrm>
          <a:prstGeom prst="line">
            <a:avLst/>
          </a:prstGeom>
          <a:ln w="28575">
            <a:solidFill>
              <a:srgbClr val="2965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EECBDED6-CEEB-4B6A-8C13-C950E44C929F}"/>
              </a:ext>
            </a:extLst>
          </p:cNvPr>
          <p:cNvCxnSpPr>
            <a:cxnSpLocks/>
          </p:cNvCxnSpPr>
          <p:nvPr/>
        </p:nvCxnSpPr>
        <p:spPr>
          <a:xfrm flipH="1">
            <a:off x="9048328" y="3140968"/>
            <a:ext cx="1872208" cy="936104"/>
          </a:xfrm>
          <a:prstGeom prst="line">
            <a:avLst/>
          </a:prstGeom>
          <a:ln w="28575">
            <a:solidFill>
              <a:srgbClr val="2965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3FD5BFFB-6A31-48A5-96F6-7C73F717B056}"/>
              </a:ext>
            </a:extLst>
          </p:cNvPr>
          <p:cNvCxnSpPr>
            <a:cxnSpLocks/>
          </p:cNvCxnSpPr>
          <p:nvPr/>
        </p:nvCxnSpPr>
        <p:spPr>
          <a:xfrm flipH="1" flipV="1">
            <a:off x="8976320" y="3284984"/>
            <a:ext cx="2160240" cy="216024"/>
          </a:xfrm>
          <a:prstGeom prst="line">
            <a:avLst/>
          </a:prstGeom>
          <a:ln w="28575">
            <a:solidFill>
              <a:srgbClr val="2965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4C8B829-EE61-D1A9-FAD9-F8A88E32E254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advance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5458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keting Pitch - Rocketo">
      <a:dk1>
        <a:srgbClr val="737572"/>
      </a:dk1>
      <a:lt1>
        <a:srgbClr val="FFFFFF"/>
      </a:lt1>
      <a:dk2>
        <a:srgbClr val="445469"/>
      </a:dk2>
      <a:lt2>
        <a:srgbClr val="FFFFFF"/>
      </a:lt2>
      <a:accent1>
        <a:srgbClr val="249DCE"/>
      </a:accent1>
      <a:accent2>
        <a:srgbClr val="38ACC3"/>
      </a:accent2>
      <a:accent3>
        <a:srgbClr val="21B3A9"/>
      </a:accent3>
      <a:accent4>
        <a:srgbClr val="5FBD73"/>
      </a:accent4>
      <a:accent5>
        <a:srgbClr val="566986"/>
      </a:accent5>
      <a:accent6>
        <a:srgbClr val="D8D8D8"/>
      </a:accent6>
      <a:hlink>
        <a:srgbClr val="6DA4EC"/>
      </a:hlink>
      <a:folHlink>
        <a:srgbClr val="CF96EE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6122</Words>
  <Application>Microsoft Office PowerPoint</Application>
  <PresentationFormat>寬螢幕</PresentationFormat>
  <Paragraphs>982</Paragraphs>
  <Slides>68</Slides>
  <Notes>50</Notes>
  <HiddenSlides>0</HiddenSlides>
  <MMClips>0</MMClips>
  <ScaleCrop>false</ScaleCrop>
  <HeadingPairs>
    <vt:vector size="6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68</vt:i4>
      </vt:variant>
    </vt:vector>
  </HeadingPairs>
  <TitlesOfParts>
    <vt:vector size="85" baseType="lpstr">
      <vt:lpstr>-apple-system</vt:lpstr>
      <vt:lpstr>Aptos</vt:lpstr>
      <vt:lpstr>Inter</vt:lpstr>
      <vt:lpstr>Lato Light</vt:lpstr>
      <vt:lpstr>Microsoft JhengHei UI</vt:lpstr>
      <vt:lpstr>Microsoft YaHei</vt:lpstr>
      <vt:lpstr>Nunito</vt:lpstr>
      <vt:lpstr>Oswald</vt:lpstr>
      <vt:lpstr>source-serif-pro</vt:lpstr>
      <vt:lpstr>微軟正黑體</vt:lpstr>
      <vt:lpstr>Arial</vt:lpstr>
      <vt:lpstr>Calibri</vt:lpstr>
      <vt:lpstr>Calibri Light</vt:lpstr>
      <vt:lpstr>Century Gothic</vt:lpstr>
      <vt:lpstr>Segoe UI</vt:lpstr>
      <vt:lpstr>Wingdings</vt:lpstr>
      <vt:lpstr>Office Theme</vt:lpstr>
      <vt:lpstr>PowerPoint 簡報</vt:lpstr>
      <vt:lpstr>大師之路 有你有我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大師之路 有你有我</vt:lpstr>
      <vt:lpstr>PowerPoint 簡報</vt:lpstr>
      <vt:lpstr>PowerPoint 簡報</vt:lpstr>
      <vt:lpstr>PowerPoint 簡報</vt:lpstr>
      <vt:lpstr>大師之路 有你有我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大師之路 有你有我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翁維陽</dc:creator>
  <cp:lastModifiedBy>翁維陽</cp:lastModifiedBy>
  <cp:revision>1</cp:revision>
  <dcterms:created xsi:type="dcterms:W3CDTF">2024-05-02T07:17:08Z</dcterms:created>
  <dcterms:modified xsi:type="dcterms:W3CDTF">2024-05-02T07:17:43Z</dcterms:modified>
</cp:coreProperties>
</file>